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13716000" cx="24377650"/>
  <p:notesSz cx="6858000" cy="9144000"/>
  <p:embeddedFontLst>
    <p:embeddedFont>
      <p:font typeface="Roboto Thin"/>
      <p:regular r:id="rId43"/>
      <p:bold r:id="rId44"/>
      <p:italic r:id="rId45"/>
      <p:boldItalic r:id="rId46"/>
    </p:embeddedFont>
    <p:embeddedFont>
      <p:font typeface="Roboto Medium"/>
      <p:regular r:id="rId47"/>
      <p:bold r:id="rId48"/>
      <p:italic r:id="rId49"/>
      <p:boldItalic r:id="rId50"/>
    </p:embeddedFont>
    <p:embeddedFont>
      <p:font typeface="Roboto"/>
      <p:regular r:id="rId51"/>
      <p:bold r:id="rId52"/>
      <p:italic r:id="rId53"/>
      <p:boldItalic r:id="rId54"/>
    </p:embeddedFont>
    <p:embeddedFont>
      <p:font typeface="Amatic SC"/>
      <p:regular r:id="rId55"/>
      <p:bold r:id="rId56"/>
    </p:embeddedFont>
    <p:embeddedFont>
      <p:font typeface="Inconsolata"/>
      <p:regular r:id="rId57"/>
      <p:bold r:id="rId58"/>
    </p:embeddedFont>
    <p:embeddedFont>
      <p:font typeface="Poppins"/>
      <p:regular r:id="rId59"/>
      <p:bold r:id="rId60"/>
      <p:italic r:id="rId61"/>
      <p:boldItalic r:id="rId62"/>
    </p:embeddedFont>
    <p:embeddedFont>
      <p:font typeface="Lato Light"/>
      <p:regular r:id="rId63"/>
      <p:bold r:id="rId64"/>
      <p:italic r:id="rId65"/>
      <p:boldItalic r:id="rId66"/>
    </p:embeddedFont>
    <p:embeddedFont>
      <p:font typeface="Poppins Medium"/>
      <p:regular r:id="rId67"/>
      <p:bold r:id="rId68"/>
      <p:italic r:id="rId69"/>
      <p:boldItalic r:id="rId70"/>
    </p:embeddedFont>
    <p:embeddedFont>
      <p:font typeface="Roboto Light"/>
      <p:regular r:id="rId71"/>
      <p:bold r:id="rId72"/>
      <p:italic r:id="rId73"/>
      <p:boldItalic r:id="rId74"/>
    </p:embeddedFont>
    <p:embeddedFont>
      <p:font typeface="Helvetica Neue"/>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064F71-C789-4674-9E49-95BFADFBD0A9}">
  <a:tblStyle styleId="{9B064F71-C789-4674-9E49-95BFADFBD0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font" Target="fonts/RobotoThin-bold.fntdata"/><Relationship Id="rId43" Type="http://schemas.openxmlformats.org/officeDocument/2006/relationships/font" Target="fonts/RobotoThin-regular.fntdata"/><Relationship Id="rId46" Type="http://schemas.openxmlformats.org/officeDocument/2006/relationships/font" Target="fonts/RobotoThin-boldItalic.fntdata"/><Relationship Id="rId45" Type="http://schemas.openxmlformats.org/officeDocument/2006/relationships/font" Target="fonts/RobotoThin-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Light-italic.fntdata"/><Relationship Id="rId72" Type="http://schemas.openxmlformats.org/officeDocument/2006/relationships/font" Target="fonts/RobotoLight-bold.fntdata"/><Relationship Id="rId31" Type="http://schemas.openxmlformats.org/officeDocument/2006/relationships/slide" Target="slides/slide23.xml"/><Relationship Id="rId75" Type="http://schemas.openxmlformats.org/officeDocument/2006/relationships/font" Target="fonts/HelveticaNeue-regular.fntdata"/><Relationship Id="rId30" Type="http://schemas.openxmlformats.org/officeDocument/2006/relationships/slide" Target="slides/slide22.xml"/><Relationship Id="rId74" Type="http://schemas.openxmlformats.org/officeDocument/2006/relationships/font" Target="fonts/RobotoLight-boldItalic.fntdata"/><Relationship Id="rId33" Type="http://schemas.openxmlformats.org/officeDocument/2006/relationships/slide" Target="slides/slide25.xml"/><Relationship Id="rId77" Type="http://schemas.openxmlformats.org/officeDocument/2006/relationships/font" Target="fonts/HelveticaNeue-italic.fntdata"/><Relationship Id="rId32" Type="http://schemas.openxmlformats.org/officeDocument/2006/relationships/slide" Target="slides/slide24.xml"/><Relationship Id="rId76" Type="http://schemas.openxmlformats.org/officeDocument/2006/relationships/font" Target="fonts/HelveticaNeue-bold.fntdata"/><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HelveticaNeue-boldItalic.fntdata"/><Relationship Id="rId71" Type="http://schemas.openxmlformats.org/officeDocument/2006/relationships/font" Target="fonts/RobotoLight-regular.fntdata"/><Relationship Id="rId70" Type="http://schemas.openxmlformats.org/officeDocument/2006/relationships/font" Target="fonts/PoppinsMedium-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2.xml"/><Relationship Id="rId64" Type="http://schemas.openxmlformats.org/officeDocument/2006/relationships/font" Target="fonts/LatoLight-bold.fntdata"/><Relationship Id="rId63" Type="http://schemas.openxmlformats.org/officeDocument/2006/relationships/font" Target="fonts/LatoLight-regular.fntdata"/><Relationship Id="rId22" Type="http://schemas.openxmlformats.org/officeDocument/2006/relationships/slide" Target="slides/slide14.xml"/><Relationship Id="rId66" Type="http://schemas.openxmlformats.org/officeDocument/2006/relationships/font" Target="fonts/LatoLight-boldItalic.fntdata"/><Relationship Id="rId21" Type="http://schemas.openxmlformats.org/officeDocument/2006/relationships/slide" Target="slides/slide13.xml"/><Relationship Id="rId65" Type="http://schemas.openxmlformats.org/officeDocument/2006/relationships/font" Target="fonts/LatoLight-italic.fntdata"/><Relationship Id="rId24" Type="http://schemas.openxmlformats.org/officeDocument/2006/relationships/slide" Target="slides/slide16.xml"/><Relationship Id="rId68" Type="http://schemas.openxmlformats.org/officeDocument/2006/relationships/font" Target="fonts/PoppinsMedium-bold.fntdata"/><Relationship Id="rId23" Type="http://schemas.openxmlformats.org/officeDocument/2006/relationships/slide" Target="slides/slide15.xml"/><Relationship Id="rId67" Type="http://schemas.openxmlformats.org/officeDocument/2006/relationships/font" Target="fonts/PoppinsMedium-regular.fntdata"/><Relationship Id="rId60" Type="http://schemas.openxmlformats.org/officeDocument/2006/relationships/font" Target="fonts/Poppins-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Medium-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regular.fntdata"/><Relationship Id="rId50" Type="http://schemas.openxmlformats.org/officeDocument/2006/relationships/font" Target="fonts/RobotoMedium-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3.xml"/><Relationship Id="rId55" Type="http://schemas.openxmlformats.org/officeDocument/2006/relationships/font" Target="fonts/AmaticSC-regular.fntdata"/><Relationship Id="rId10" Type="http://schemas.openxmlformats.org/officeDocument/2006/relationships/slide" Target="slides/slide2.xml"/><Relationship Id="rId54" Type="http://schemas.openxmlformats.org/officeDocument/2006/relationships/font" Target="fonts/Roboto-boldItalic.fntdata"/><Relationship Id="rId13" Type="http://schemas.openxmlformats.org/officeDocument/2006/relationships/slide" Target="slides/slide5.xml"/><Relationship Id="rId57" Type="http://schemas.openxmlformats.org/officeDocument/2006/relationships/font" Target="fonts/Inconsolata-regular.fntdata"/><Relationship Id="rId12" Type="http://schemas.openxmlformats.org/officeDocument/2006/relationships/slide" Target="slides/slide4.xml"/><Relationship Id="rId56" Type="http://schemas.openxmlformats.org/officeDocument/2006/relationships/font" Target="fonts/AmaticSC-bold.fntdata"/><Relationship Id="rId15" Type="http://schemas.openxmlformats.org/officeDocument/2006/relationships/slide" Target="slides/slide7.xml"/><Relationship Id="rId59" Type="http://schemas.openxmlformats.org/officeDocument/2006/relationships/font" Target="fonts/Poppins-regular.fntdata"/><Relationship Id="rId14" Type="http://schemas.openxmlformats.org/officeDocument/2006/relationships/slide" Target="slides/slide6.xml"/><Relationship Id="rId58" Type="http://schemas.openxmlformats.org/officeDocument/2006/relationships/font" Target="fonts/Inconsolata-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6" name="Google Shape;1416;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4" name="Google Shape;1484;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0" name="Google Shape;1510;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8" name="Google Shape;1548;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6" name="Google Shape;1386;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6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6.png"/><Relationship Id="rId4" Type="http://schemas.openxmlformats.org/officeDocument/2006/relationships/image" Target="../media/image9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8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6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9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3.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8.png"/><Relationship Id="rId4" Type="http://schemas.openxmlformats.org/officeDocument/2006/relationships/image" Target="../media/image114.png"/><Relationship Id="rId5" Type="http://schemas.openxmlformats.org/officeDocument/2006/relationships/image" Target="../media/image137.png"/><Relationship Id="rId6"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1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8.png"/><Relationship Id="rId4" Type="http://schemas.openxmlformats.org/officeDocument/2006/relationships/image" Target="../media/image127.png"/><Relationship Id="rId5" Type="http://schemas.openxmlformats.org/officeDocument/2006/relationships/image" Target="../media/image1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4.png"/><Relationship Id="rId4" Type="http://schemas.openxmlformats.org/officeDocument/2006/relationships/image" Target="../media/image121.png"/><Relationship Id="rId5" Type="http://schemas.openxmlformats.org/officeDocument/2006/relationships/image" Target="../media/image129.png"/><Relationship Id="rId6" Type="http://schemas.openxmlformats.org/officeDocument/2006/relationships/image" Target="../media/image1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1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36.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4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34.png"/><Relationship Id="rId4" Type="http://schemas.openxmlformats.org/officeDocument/2006/relationships/image" Target="../media/image132.png"/><Relationship Id="rId5" Type="http://schemas.openxmlformats.org/officeDocument/2006/relationships/image" Target="../media/image141.png"/><Relationship Id="rId6" Type="http://schemas.openxmlformats.org/officeDocument/2006/relationships/image" Target="../media/image138.png"/><Relationship Id="rId7" Type="http://schemas.openxmlformats.org/officeDocument/2006/relationships/image" Target="../media/image1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3.xml"/><Relationship Id="rId3" Type="http://schemas.openxmlformats.org/officeDocument/2006/relationships/image" Target="../media/image1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9.png"/><Relationship Id="rId4" Type="http://schemas.openxmlformats.org/officeDocument/2006/relationships/image" Target="../media/image1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[Nick Martucci, Kevin Velazquez </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&amp; Logan Tassin]</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id="1401" name="Google Shape;1401;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02" name="Google Shape;1402;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03" name="Google Shape;1403;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04" name="Google Shape;1404;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0" name="Google Shape;1410;p93"/>
          <p:cNvGraphicFramePr/>
          <p:nvPr/>
        </p:nvGraphicFramePr>
        <p:xfrm>
          <a:off x="1191013" y="3954125"/>
          <a:ext cx="3000000" cy="3000000"/>
        </p:xfrm>
        <a:graphic>
          <a:graphicData uri="http://schemas.openxmlformats.org/drawingml/2006/table">
            <a:tbl>
              <a:tblPr>
                <a:noFill/>
                <a:tableStyleId>{9B064F71-C789-4674-9E49-95BFADFBD0A9}</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b="1" lang="en-US" sz="4400">
                          <a:latin typeface="Roboto"/>
                          <a:ea typeface="Roboto"/>
                          <a:cs typeface="Roboto"/>
                          <a:sym typeface="Roboto"/>
                        </a:rPr>
                        <a:t>Signature &amp; Signature IDs</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latin typeface="Roboto"/>
                          <a:ea typeface="Roboto"/>
                          <a:cs typeface="Roboto"/>
                          <a:sym typeface="Roboto"/>
                        </a:rPr>
                        <a:t>Filters events and removes duplicate entries based on the </a:t>
                      </a:r>
                      <a:r>
                        <a:rPr b="1" lang="en-US" sz="3200">
                          <a:latin typeface="Roboto"/>
                          <a:ea typeface="Roboto"/>
                          <a:cs typeface="Roboto"/>
                          <a:sym typeface="Roboto"/>
                        </a:rPr>
                        <a:t>signature</a:t>
                      </a:r>
                      <a:r>
                        <a:rPr lang="en-US" sz="3200">
                          <a:latin typeface="Roboto"/>
                          <a:ea typeface="Roboto"/>
                          <a:cs typeface="Roboto"/>
                          <a:sym typeface="Roboto"/>
                        </a:rPr>
                        <a:t> and </a:t>
                      </a:r>
                      <a:r>
                        <a:rPr b="1" lang="en-US" sz="3200">
                          <a:latin typeface="Roboto"/>
                          <a:ea typeface="Roboto"/>
                          <a:cs typeface="Roboto"/>
                          <a:sym typeface="Roboto"/>
                        </a:rPr>
                        <a:t>signature_id</a:t>
                      </a:r>
                      <a:r>
                        <a:rPr lang="en-US" sz="3200">
                          <a:latin typeface="Roboto"/>
                          <a:ea typeface="Roboto"/>
                          <a:cs typeface="Roboto"/>
                          <a:sym typeface="Roboto"/>
                        </a:rPr>
                        <a:t> fields, displays these fields in a table, and then sorts the table by the </a:t>
                      </a:r>
                      <a:r>
                        <a:rPr b="1" lang="en-US" sz="3200">
                          <a:latin typeface="Roboto"/>
                          <a:ea typeface="Roboto"/>
                          <a:cs typeface="Roboto"/>
                          <a:sym typeface="Roboto"/>
                        </a:rPr>
                        <a:t>signature</a:t>
                      </a:r>
                      <a:r>
                        <a:rPr lang="en-US" sz="3200">
                          <a:latin typeface="Roboto"/>
                          <a:ea typeface="Roboto"/>
                          <a:cs typeface="Roboto"/>
                          <a:sym typeface="Roboto"/>
                        </a:rPr>
                        <a:t> field.</a:t>
                      </a:r>
                      <a:endParaRPr sz="3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b="1" lang="en-US" sz="4400">
                          <a:latin typeface="Roboto"/>
                          <a:ea typeface="Roboto"/>
                          <a:cs typeface="Roboto"/>
                          <a:sym typeface="Roboto"/>
                        </a:rPr>
                        <a:t>Alert Severity by Percentage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3200">
                          <a:solidFill>
                            <a:schemeClr val="dk1"/>
                          </a:solidFill>
                          <a:latin typeface="Roboto"/>
                          <a:ea typeface="Roboto"/>
                          <a:cs typeface="Roboto"/>
                          <a:sym typeface="Roboto"/>
                        </a:rPr>
                        <a:t>Filters events by </a:t>
                      </a:r>
                      <a:r>
                        <a:rPr b="1" lang="en-US" sz="3200">
                          <a:solidFill>
                            <a:schemeClr val="dk1"/>
                          </a:solidFill>
                          <a:latin typeface="Roboto"/>
                          <a:ea typeface="Roboto"/>
                          <a:cs typeface="Roboto"/>
                          <a:sym typeface="Roboto"/>
                        </a:rPr>
                        <a:t>severity</a:t>
                      </a:r>
                      <a:r>
                        <a:rPr lang="en-US" sz="3200">
                          <a:solidFill>
                            <a:schemeClr val="dk1"/>
                          </a:solidFill>
                          <a:latin typeface="Roboto"/>
                          <a:ea typeface="Roboto"/>
                          <a:cs typeface="Roboto"/>
                          <a:sym typeface="Roboto"/>
                        </a:rPr>
                        <a:t>, counts the number of events for each severity level. It then calculates the total event count and determines the percentage of each severity level relative to the total. The results are displayed in a table showing </a:t>
                      </a:r>
                      <a:r>
                        <a:rPr b="1" lang="en-US" sz="3200">
                          <a:solidFill>
                            <a:schemeClr val="dk1"/>
                          </a:solidFill>
                          <a:latin typeface="Roboto"/>
                          <a:ea typeface="Roboto"/>
                          <a:cs typeface="Roboto"/>
                          <a:sym typeface="Roboto"/>
                        </a:rPr>
                        <a:t>severity</a:t>
                      </a:r>
                      <a:r>
                        <a:rPr lang="en-US" sz="3200">
                          <a:solidFill>
                            <a:schemeClr val="dk1"/>
                          </a:solidFill>
                          <a:latin typeface="Roboto"/>
                          <a:ea typeface="Roboto"/>
                          <a:cs typeface="Roboto"/>
                          <a:sym typeface="Roboto"/>
                        </a:rPr>
                        <a:t>, </a:t>
                      </a:r>
                      <a:r>
                        <a:rPr b="1" lang="en-US" sz="3200">
                          <a:solidFill>
                            <a:schemeClr val="dk1"/>
                          </a:solidFill>
                          <a:latin typeface="Roboto"/>
                          <a:ea typeface="Roboto"/>
                          <a:cs typeface="Roboto"/>
                          <a:sym typeface="Roboto"/>
                        </a:rPr>
                        <a:t>count</a:t>
                      </a:r>
                      <a:r>
                        <a:rPr lang="en-US" sz="3200">
                          <a:solidFill>
                            <a:schemeClr val="dk1"/>
                          </a:solidFill>
                          <a:latin typeface="Roboto"/>
                          <a:ea typeface="Roboto"/>
                          <a:cs typeface="Roboto"/>
                          <a:sym typeface="Roboto"/>
                        </a:rPr>
                        <a:t>, and </a:t>
                      </a:r>
                      <a:r>
                        <a:rPr b="1" lang="en-US" sz="3200">
                          <a:solidFill>
                            <a:schemeClr val="dk1"/>
                          </a:solidFill>
                          <a:latin typeface="Roboto"/>
                          <a:ea typeface="Roboto"/>
                          <a:cs typeface="Roboto"/>
                          <a:sym typeface="Roboto"/>
                        </a:rPr>
                        <a:t>percentage</a:t>
                      </a:r>
                      <a:r>
                        <a:rPr lang="en-US" sz="3200">
                          <a:solidFill>
                            <a:schemeClr val="dk1"/>
                          </a:solidFill>
                          <a:latin typeface="Roboto"/>
                          <a:ea typeface="Roboto"/>
                          <a:cs typeface="Roboto"/>
                          <a:sym typeface="Roboto"/>
                        </a:rPr>
                        <a:t>, sorted by the event count in descending order.</a:t>
                      </a:r>
                      <a:endParaRPr sz="3200">
                        <a:solidFill>
                          <a:schemeClr val="dk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b="1" lang="en-US" sz="4400">
                          <a:latin typeface="Roboto"/>
                          <a:ea typeface="Roboto"/>
                          <a:cs typeface="Roboto"/>
                          <a:sym typeface="Roboto"/>
                        </a:rPr>
                        <a:t>Successes &amp; Failures</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200">
                          <a:solidFill>
                            <a:schemeClr val="dk1"/>
                          </a:solidFill>
                          <a:latin typeface="Roboto"/>
                          <a:ea typeface="Roboto"/>
                          <a:cs typeface="Roboto"/>
                          <a:sym typeface="Roboto"/>
                        </a:rPr>
                        <a:t>Filters events with a </a:t>
                      </a:r>
                      <a:r>
                        <a:rPr b="1" lang="en-US" sz="3200">
                          <a:solidFill>
                            <a:schemeClr val="dk1"/>
                          </a:solidFill>
                          <a:latin typeface="Roboto"/>
                          <a:ea typeface="Roboto"/>
                          <a:cs typeface="Roboto"/>
                          <a:sym typeface="Roboto"/>
                        </a:rPr>
                        <a:t>status</a:t>
                      </a:r>
                      <a:r>
                        <a:rPr lang="en-US" sz="3200">
                          <a:solidFill>
                            <a:schemeClr val="dk1"/>
                          </a:solidFill>
                          <a:latin typeface="Roboto"/>
                          <a:ea typeface="Roboto"/>
                          <a:cs typeface="Roboto"/>
                          <a:sym typeface="Roboto"/>
                        </a:rPr>
                        <a:t> of either "</a:t>
                      </a:r>
                      <a:r>
                        <a:rPr b="1" lang="en-US" sz="3200">
                          <a:solidFill>
                            <a:schemeClr val="dk1"/>
                          </a:solidFill>
                          <a:latin typeface="Roboto"/>
                          <a:ea typeface="Roboto"/>
                          <a:cs typeface="Roboto"/>
                          <a:sym typeface="Roboto"/>
                        </a:rPr>
                        <a:t>success</a:t>
                      </a:r>
                      <a:r>
                        <a:rPr lang="en-US" sz="3200">
                          <a:solidFill>
                            <a:schemeClr val="dk1"/>
                          </a:solidFill>
                          <a:latin typeface="Roboto"/>
                          <a:ea typeface="Roboto"/>
                          <a:cs typeface="Roboto"/>
                          <a:sym typeface="Roboto"/>
                        </a:rPr>
                        <a:t>" or "</a:t>
                      </a:r>
                      <a:r>
                        <a:rPr b="1" lang="en-US" sz="3200">
                          <a:solidFill>
                            <a:schemeClr val="dk1"/>
                          </a:solidFill>
                          <a:latin typeface="Roboto"/>
                          <a:ea typeface="Roboto"/>
                          <a:cs typeface="Roboto"/>
                          <a:sym typeface="Roboto"/>
                        </a:rPr>
                        <a:t>failure</a:t>
                      </a:r>
                      <a:r>
                        <a:rPr lang="en-US" sz="3200">
                          <a:solidFill>
                            <a:schemeClr val="dk1"/>
                          </a:solidFill>
                          <a:latin typeface="Roboto"/>
                          <a:ea typeface="Roboto"/>
                          <a:cs typeface="Roboto"/>
                          <a:sym typeface="Roboto"/>
                        </a:rPr>
                        <a:t>." It calculates the total count, and determines the percentage for each status. Data is then displayed in a table showing the </a:t>
                      </a:r>
                      <a:r>
                        <a:rPr b="1" lang="en-US" sz="3200">
                          <a:solidFill>
                            <a:schemeClr val="dk1"/>
                          </a:solidFill>
                          <a:latin typeface="Roboto"/>
                          <a:ea typeface="Roboto"/>
                          <a:cs typeface="Roboto"/>
                          <a:sym typeface="Roboto"/>
                        </a:rPr>
                        <a:t>status</a:t>
                      </a:r>
                      <a:r>
                        <a:rPr lang="en-US" sz="3200">
                          <a:solidFill>
                            <a:schemeClr val="dk1"/>
                          </a:solidFill>
                          <a:latin typeface="Roboto"/>
                          <a:ea typeface="Roboto"/>
                          <a:cs typeface="Roboto"/>
                          <a:sym typeface="Roboto"/>
                        </a:rPr>
                        <a:t>, </a:t>
                      </a:r>
                      <a:r>
                        <a:rPr b="1" lang="en-US" sz="3200">
                          <a:solidFill>
                            <a:schemeClr val="dk1"/>
                          </a:solidFill>
                          <a:latin typeface="Roboto"/>
                          <a:ea typeface="Roboto"/>
                          <a:cs typeface="Roboto"/>
                          <a:sym typeface="Roboto"/>
                        </a:rPr>
                        <a:t>count</a:t>
                      </a:r>
                      <a:r>
                        <a:rPr lang="en-US" sz="3200">
                          <a:solidFill>
                            <a:schemeClr val="dk1"/>
                          </a:solidFill>
                          <a:latin typeface="Roboto"/>
                          <a:ea typeface="Roboto"/>
                          <a:cs typeface="Roboto"/>
                          <a:sym typeface="Roboto"/>
                        </a:rPr>
                        <a:t>, and </a:t>
                      </a:r>
                      <a:r>
                        <a:rPr b="1" lang="en-US" sz="3200">
                          <a:solidFill>
                            <a:schemeClr val="dk1"/>
                          </a:solidFill>
                          <a:latin typeface="Roboto"/>
                          <a:ea typeface="Roboto"/>
                          <a:cs typeface="Roboto"/>
                          <a:sym typeface="Roboto"/>
                        </a:rPr>
                        <a:t>percentage</a:t>
                      </a:r>
                      <a:r>
                        <a:rPr lang="en-US" sz="3200">
                          <a:solidFill>
                            <a:schemeClr val="dk1"/>
                          </a:solidFill>
                          <a:latin typeface="Roboto"/>
                          <a:ea typeface="Roboto"/>
                          <a:cs typeface="Roboto"/>
                          <a:sym typeface="Roboto"/>
                        </a:rPr>
                        <a:t>, sorting the table in descending order.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11" name="Google Shape;1411;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12" name="Google Shape;1412;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19" name="Google Shape;1419;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0" name="Google Shape;1420;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21" name="Google Shape;1421;p94"/>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4"/>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6" name="Google Shape;1426;p94"/>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7" name="Google Shape;1427;p94"/>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8" name="Google Shape;1428;p94"/>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9" name="Google Shape;1429;p94"/>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30" name="Google Shape;1430;p94"/>
          <p:cNvPicPr preferRelativeResize="0"/>
          <p:nvPr/>
        </p:nvPicPr>
        <p:blipFill>
          <a:blip r:embed="rId3">
            <a:alphaModFix/>
          </a:blip>
          <a:stretch>
            <a:fillRect/>
          </a:stretch>
        </p:blipFill>
        <p:spPr>
          <a:xfrm>
            <a:off x="1520825" y="2876775"/>
            <a:ext cx="10745100" cy="4860474"/>
          </a:xfrm>
          <a:prstGeom prst="rect">
            <a:avLst/>
          </a:prstGeom>
          <a:noFill/>
          <a:ln>
            <a:noFill/>
          </a:ln>
        </p:spPr>
      </p:pic>
      <p:pic>
        <p:nvPicPr>
          <p:cNvPr id="1431" name="Google Shape;1431;p94"/>
          <p:cNvPicPr preferRelativeResize="0"/>
          <p:nvPr/>
        </p:nvPicPr>
        <p:blipFill>
          <a:blip r:embed="rId4">
            <a:alphaModFix/>
          </a:blip>
          <a:stretch>
            <a:fillRect/>
          </a:stretch>
        </p:blipFill>
        <p:spPr>
          <a:xfrm>
            <a:off x="13347200" y="2876775"/>
            <a:ext cx="10299000" cy="4860475"/>
          </a:xfrm>
          <a:prstGeom prst="rect">
            <a:avLst/>
          </a:prstGeom>
          <a:noFill/>
          <a:ln>
            <a:noFill/>
          </a:ln>
        </p:spPr>
      </p:pic>
      <p:pic>
        <p:nvPicPr>
          <p:cNvPr id="1432" name="Google Shape;1432;p94"/>
          <p:cNvPicPr preferRelativeResize="0"/>
          <p:nvPr/>
        </p:nvPicPr>
        <p:blipFill>
          <a:blip r:embed="rId5">
            <a:alphaModFix/>
          </a:blip>
          <a:stretch>
            <a:fillRect/>
          </a:stretch>
        </p:blipFill>
        <p:spPr>
          <a:xfrm>
            <a:off x="1520825" y="8172674"/>
            <a:ext cx="22245449" cy="486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sp>
        <p:nvSpPr>
          <p:cNvPr id="1438" name="Google Shape;1438;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9" name="Google Shape;1439;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440" name="Google Shape;1440;p95"/>
          <p:cNvGraphicFramePr/>
          <p:nvPr/>
        </p:nvGraphicFramePr>
        <p:xfrm>
          <a:off x="1296213" y="3863700"/>
          <a:ext cx="3000000" cy="3000000"/>
        </p:xfrm>
        <a:graphic>
          <a:graphicData uri="http://schemas.openxmlformats.org/drawingml/2006/table">
            <a:tbl>
              <a:tblPr>
                <a:noFill/>
                <a:tableStyleId>{9B064F71-C789-4674-9E49-95BFADFBD0A9}</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b="1" lang="en-US" sz="3200">
                          <a:latin typeface="Roboto"/>
                          <a:ea typeface="Roboto"/>
                          <a:cs typeface="Roboto"/>
                          <a:sym typeface="Roboto"/>
                        </a:rPr>
                        <a:t>Hourly Failed Activities</a:t>
                      </a:r>
                      <a:endParaRPr b="1" sz="3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solidFill>
                            <a:schemeClr val="dk1"/>
                          </a:solidFill>
                          <a:latin typeface="Roboto"/>
                          <a:ea typeface="Roboto"/>
                          <a:cs typeface="Roboto"/>
                          <a:sym typeface="Roboto"/>
                        </a:rPr>
                        <a:t>Filters for events with </a:t>
                      </a:r>
                      <a:r>
                        <a:rPr b="1" lang="en-US" sz="3200">
                          <a:solidFill>
                            <a:schemeClr val="dk1"/>
                          </a:solidFill>
                          <a:latin typeface="Roboto"/>
                          <a:ea typeface="Roboto"/>
                          <a:cs typeface="Roboto"/>
                          <a:sym typeface="Roboto"/>
                        </a:rPr>
                        <a:t>status</a:t>
                      </a:r>
                      <a:r>
                        <a:rPr lang="en-US" sz="3200">
                          <a:solidFill>
                            <a:schemeClr val="dk1"/>
                          </a:solidFill>
                          <a:latin typeface="Roboto"/>
                          <a:ea typeface="Roboto"/>
                          <a:cs typeface="Roboto"/>
                          <a:sym typeface="Roboto"/>
                        </a:rPr>
                        <a:t> set to "</a:t>
                      </a:r>
                      <a:r>
                        <a:rPr b="1" lang="en-US" sz="3200">
                          <a:solidFill>
                            <a:schemeClr val="dk1"/>
                          </a:solidFill>
                          <a:latin typeface="Roboto"/>
                          <a:ea typeface="Roboto"/>
                          <a:cs typeface="Roboto"/>
                          <a:sym typeface="Roboto"/>
                        </a:rPr>
                        <a:t>failure</a:t>
                      </a:r>
                      <a:r>
                        <a:rPr lang="en-US" sz="3200">
                          <a:solidFill>
                            <a:schemeClr val="dk1"/>
                          </a:solidFill>
                          <a:latin typeface="Roboto"/>
                          <a:ea typeface="Roboto"/>
                          <a:cs typeface="Roboto"/>
                          <a:sym typeface="Roboto"/>
                        </a:rPr>
                        <a:t>" by one-hour intervals, and counts the number of failures for each hour. Creates a time chart displaying total failures per hour.</a:t>
                      </a:r>
                      <a:endParaRPr sz="3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highlight>
                            <a:schemeClr val="accent6"/>
                          </a:highlight>
                          <a:latin typeface="Roboto"/>
                          <a:ea typeface="Roboto"/>
                          <a:cs typeface="Roboto"/>
                          <a:sym typeface="Roboto"/>
                        </a:rPr>
                        <a:t>5.92</a:t>
                      </a:r>
                      <a:endParaRPr sz="32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highlight>
                            <a:srgbClr val="00FF00"/>
                          </a:highlight>
                          <a:latin typeface="Roboto"/>
                          <a:ea typeface="Roboto"/>
                          <a:cs typeface="Roboto"/>
                          <a:sym typeface="Roboto"/>
                        </a:rPr>
                        <a:t>&gt; </a:t>
                      </a:r>
                      <a:r>
                        <a:rPr lang="en-US" sz="3200">
                          <a:highlight>
                            <a:srgbClr val="00FF00"/>
                          </a:highlight>
                          <a:latin typeface="Roboto"/>
                          <a:ea typeface="Roboto"/>
                          <a:cs typeface="Roboto"/>
                          <a:sym typeface="Roboto"/>
                        </a:rPr>
                        <a:t>10</a:t>
                      </a:r>
                      <a:endParaRPr sz="3200">
                        <a:highlight>
                          <a:srgbClr val="00FF00"/>
                        </a:highlight>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1" name="Google Shape;1441;p95"/>
          <p:cNvSpPr txBox="1"/>
          <p:nvPr/>
        </p:nvSpPr>
        <p:spPr>
          <a:xfrm>
            <a:off x="1296225" y="8626975"/>
            <a:ext cx="217572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3400"/>
              <a:t>Used SPL Queries: ‘</a:t>
            </a:r>
            <a:r>
              <a:rPr lang="en-US" sz="3400">
                <a:highlight>
                  <a:schemeClr val="accent6"/>
                </a:highlight>
              </a:rPr>
              <a:t>status="failure" | timechart span=1h count as Failed_Attempts</a:t>
            </a:r>
            <a:endParaRPr sz="3400">
              <a:highlight>
                <a:schemeClr val="accent6"/>
              </a:highlight>
            </a:endParaRPr>
          </a:p>
          <a:p>
            <a:pPr indent="0" lvl="0" marL="0" rtl="0" algn="l">
              <a:spcBef>
                <a:spcPts val="0"/>
              </a:spcBef>
              <a:spcAft>
                <a:spcPts val="0"/>
              </a:spcAft>
              <a:buClr>
                <a:schemeClr val="dk1"/>
              </a:buClr>
              <a:buSzPts val="1100"/>
              <a:buFont typeface="Arial"/>
              <a:buNone/>
            </a:pPr>
            <a:r>
              <a:rPr lang="en-US" sz="3400">
                <a:highlight>
                  <a:schemeClr val="accent6"/>
                </a:highlight>
              </a:rPr>
              <a:t>| stats avg(Failed_Attempts) as Avg_Failed_Attempts</a:t>
            </a:r>
            <a:r>
              <a:rPr lang="en-US" sz="3400"/>
              <a:t>’ &amp; ‘</a:t>
            </a:r>
            <a:r>
              <a:rPr lang="en-US" sz="3400">
                <a:highlight>
                  <a:srgbClr val="00FF00"/>
                </a:highlight>
              </a:rPr>
              <a:t>status="failure" | timechart span=1h count as Failed_Attempts | where Failed_Attempts &gt; 6</a:t>
            </a:r>
            <a:r>
              <a:rPr lang="en-US" sz="3400"/>
              <a:t>’ to calculate the hourly failure rate, which averaged </a:t>
            </a:r>
            <a:r>
              <a:rPr lang="en-US" sz="3400">
                <a:highlight>
                  <a:schemeClr val="accent6"/>
                </a:highlight>
              </a:rPr>
              <a:t>5.92</a:t>
            </a:r>
            <a:r>
              <a:rPr lang="en-US" sz="3400"/>
              <a:t>, and identify peak failures, reaching </a:t>
            </a:r>
            <a:r>
              <a:rPr lang="en-US" sz="3400">
                <a:highlight>
                  <a:srgbClr val="00FF00"/>
                </a:highlight>
              </a:rPr>
              <a:t>10</a:t>
            </a:r>
            <a:r>
              <a:rPr lang="en-US" sz="3400"/>
              <a:t> in a single one-hour interval.</a:t>
            </a:r>
            <a:endParaRPr sz="4200"/>
          </a:p>
          <a:p>
            <a:pPr indent="0" lvl="0" marL="0" rtl="0" algn="l">
              <a:spcBef>
                <a:spcPts val="0"/>
              </a:spcBef>
              <a:spcAft>
                <a:spcPts val="0"/>
              </a:spcAft>
              <a:buNone/>
            </a:pPr>
            <a:r>
              <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marR="0" rtl="0" algn="l">
              <a:lnSpc>
                <a:spcPct val="100000"/>
              </a:lnSpc>
              <a:spcBef>
                <a:spcPts val="0"/>
              </a:spcBef>
              <a:spcAft>
                <a:spcPts val="0"/>
              </a:spcAft>
              <a:buNone/>
            </a:pPr>
            <a:r>
              <a:rPr lang="en-US" sz="4400"/>
              <a:t>Designed the following alerts:</a:t>
            </a:r>
            <a:endParaRPr sz="4400"/>
          </a:p>
          <a:p>
            <a:pPr indent="0" lvl="0" marL="0" marR="0" rtl="0" algn="ctr">
              <a:lnSpc>
                <a:spcPct val="100000"/>
              </a:lnSpc>
              <a:spcBef>
                <a:spcPts val="0"/>
              </a:spcBef>
              <a:spcAft>
                <a:spcPts val="0"/>
              </a:spcAft>
              <a:buNone/>
            </a:pPr>
            <a:r>
              <a:t/>
            </a:r>
            <a:endParaRPr sz="4400"/>
          </a:p>
          <a:p>
            <a:pPr indent="0" lvl="0" marL="0" marR="0" rtl="0" algn="ctr">
              <a:lnSpc>
                <a:spcPct val="100000"/>
              </a:lnSpc>
              <a:spcBef>
                <a:spcPts val="0"/>
              </a:spcBef>
              <a:spcAft>
                <a:spcPts val="0"/>
              </a:spcAft>
              <a:buNone/>
            </a:pPr>
            <a:r>
              <a:t/>
            </a:r>
            <a:endParaRPr sz="4400"/>
          </a:p>
        </p:txBody>
      </p:sp>
      <p:graphicFrame>
        <p:nvGraphicFramePr>
          <p:cNvPr id="1447" name="Google Shape;1447;p96"/>
          <p:cNvGraphicFramePr/>
          <p:nvPr/>
        </p:nvGraphicFramePr>
        <p:xfrm>
          <a:off x="1296213" y="3863700"/>
          <a:ext cx="3000000" cy="3000000"/>
        </p:xfrm>
        <a:graphic>
          <a:graphicData uri="http://schemas.openxmlformats.org/drawingml/2006/table">
            <a:tbl>
              <a:tblPr>
                <a:noFill/>
                <a:tableStyleId>{9B064F71-C789-4674-9E49-95BFADFBD0A9}</a:tableStyleId>
              </a:tblPr>
              <a:tblGrid>
                <a:gridCol w="5439275"/>
                <a:gridCol w="5439275"/>
                <a:gridCol w="5439275"/>
                <a:gridCol w="5439275"/>
              </a:tblGrid>
              <a:tr h="381000">
                <a:tc>
                  <a:txBody>
                    <a:bodyPr/>
                    <a:lstStyle/>
                    <a:p>
                      <a:pPr indent="0" lvl="0" marL="0" marR="0" rtl="0" algn="ctr">
                        <a:lnSpc>
                          <a:spcPct val="100000"/>
                        </a:lnSpc>
                        <a:spcBef>
                          <a:spcPts val="0"/>
                        </a:spcBef>
                        <a:spcAft>
                          <a:spcPts val="0"/>
                        </a:spcAft>
                        <a:buNone/>
                      </a:pPr>
                      <a:r>
                        <a:rPr b="1" lang="en-US" sz="4400">
                          <a:latin typeface="Roboto"/>
                          <a:ea typeface="Roboto"/>
                          <a:cs typeface="Roboto"/>
                          <a:sym typeface="Roboto"/>
                        </a:rPr>
                        <a:t>Alert Name</a:t>
                      </a:r>
                      <a:endParaRPr sz="4400">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b="1" lang="en-US" sz="4400">
                          <a:latin typeface="Roboto"/>
                          <a:ea typeface="Roboto"/>
                          <a:cs typeface="Roboto"/>
                          <a:sym typeface="Roboto"/>
                        </a:rPr>
                        <a:t>Alert Baseline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4400">
                          <a:latin typeface="Roboto"/>
                          <a:ea typeface="Roboto"/>
                          <a:cs typeface="Roboto"/>
                          <a:sym typeface="Roboto"/>
                        </a:rPr>
                        <a:t>Alert Threshold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marR="0" rtl="0" algn="ctr">
                        <a:lnSpc>
                          <a:spcPct val="100000"/>
                        </a:lnSpc>
                        <a:spcBef>
                          <a:spcPts val="0"/>
                        </a:spcBef>
                        <a:spcAft>
                          <a:spcPts val="0"/>
                        </a:spcAft>
                        <a:buNone/>
                      </a:pPr>
                      <a:r>
                        <a:rPr b="1" lang="en-US" sz="3200">
                          <a:latin typeface="Roboto"/>
                          <a:ea typeface="Roboto"/>
                          <a:cs typeface="Roboto"/>
                          <a:sym typeface="Roboto"/>
                        </a:rPr>
                        <a:t>Hourly User Account Logins</a:t>
                      </a:r>
                      <a:endParaRPr b="1" sz="3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3200">
                          <a:latin typeface="Roboto"/>
                          <a:ea typeface="Roboto"/>
                          <a:cs typeface="Roboto"/>
                          <a:sym typeface="Roboto"/>
                        </a:rPr>
                        <a:t>Filters for events with the </a:t>
                      </a:r>
                      <a:r>
                        <a:rPr b="1" lang="en-US" sz="3200">
                          <a:latin typeface="Roboto"/>
                          <a:ea typeface="Roboto"/>
                          <a:cs typeface="Roboto"/>
                          <a:sym typeface="Roboto"/>
                        </a:rPr>
                        <a:t>signature </a:t>
                      </a:r>
                      <a:r>
                        <a:rPr lang="en-US" sz="3200">
                          <a:latin typeface="Roboto"/>
                          <a:ea typeface="Roboto"/>
                          <a:cs typeface="Roboto"/>
                          <a:sym typeface="Roboto"/>
                        </a:rPr>
                        <a:t>"</a:t>
                      </a:r>
                      <a:r>
                        <a:rPr b="1" lang="en-US" sz="3200">
                          <a:latin typeface="Roboto"/>
                          <a:ea typeface="Roboto"/>
                          <a:cs typeface="Roboto"/>
                          <a:sym typeface="Roboto"/>
                        </a:rPr>
                        <a:t>an account was successfully logged on</a:t>
                      </a:r>
                      <a:r>
                        <a:rPr lang="en-US" sz="3200">
                          <a:latin typeface="Roboto"/>
                          <a:ea typeface="Roboto"/>
                          <a:cs typeface="Roboto"/>
                          <a:sym typeface="Roboto"/>
                        </a:rPr>
                        <a:t>," by one-hour intervals, and counts occurrences grouped by </a:t>
                      </a:r>
                      <a:r>
                        <a:rPr b="1" lang="en-US" sz="3200">
                          <a:latin typeface="Roboto"/>
                          <a:ea typeface="Roboto"/>
                          <a:cs typeface="Roboto"/>
                          <a:sym typeface="Roboto"/>
                        </a:rPr>
                        <a:t>signature_id</a:t>
                      </a:r>
                      <a:r>
                        <a:rPr lang="en-US" sz="3200">
                          <a:latin typeface="Roboto"/>
                          <a:ea typeface="Roboto"/>
                          <a:cs typeface="Roboto"/>
                          <a:sym typeface="Roboto"/>
                        </a:rPr>
                        <a:t>. Creates a time chart displaying the number of successful logons per hour for each </a:t>
                      </a:r>
                      <a:r>
                        <a:rPr b="1" lang="en-US" sz="3200">
                          <a:latin typeface="Roboto"/>
                          <a:ea typeface="Roboto"/>
                          <a:cs typeface="Roboto"/>
                          <a:sym typeface="Roboto"/>
                        </a:rPr>
                        <a:t>signature_id.</a:t>
                      </a:r>
                      <a:endParaRPr sz="3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3200">
                          <a:highlight>
                            <a:schemeClr val="accent6"/>
                          </a:highlight>
                          <a:latin typeface="Roboto"/>
                          <a:ea typeface="Roboto"/>
                          <a:cs typeface="Roboto"/>
                          <a:sym typeface="Roboto"/>
                        </a:rPr>
                        <a:t>13.46</a:t>
                      </a:r>
                      <a:endParaRPr sz="3200">
                        <a:highlight>
                          <a:schemeClr val="accent6"/>
                        </a:highlight>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3200">
                          <a:highlight>
                            <a:srgbClr val="00FF00"/>
                          </a:highlight>
                          <a:latin typeface="Roboto"/>
                          <a:ea typeface="Roboto"/>
                          <a:cs typeface="Roboto"/>
                          <a:sym typeface="Roboto"/>
                        </a:rPr>
                        <a:t>&gt; 21</a:t>
                      </a:r>
                      <a:endParaRPr sz="3200">
                        <a:highlight>
                          <a:srgbClr val="00FF00"/>
                        </a:highlight>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8" name="Google Shape;1448;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9" name="Google Shape;1449;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0" name="Google Shape;1450;p96"/>
          <p:cNvSpPr txBox="1"/>
          <p:nvPr/>
        </p:nvSpPr>
        <p:spPr>
          <a:xfrm>
            <a:off x="1296225" y="9753900"/>
            <a:ext cx="217572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3400"/>
              <a:t>Used SPL Queries: ‘</a:t>
            </a:r>
            <a:r>
              <a:rPr lang="en-US" sz="3400">
                <a:highlight>
                  <a:schemeClr val="accent6"/>
                </a:highlight>
              </a:rPr>
              <a:t>signature_id="4624" | timechart span=1h count as Successful_Logins</a:t>
            </a:r>
            <a:endParaRPr sz="3400">
              <a:highlight>
                <a:schemeClr val="accent6"/>
              </a:highlight>
            </a:endParaRPr>
          </a:p>
          <a:p>
            <a:pPr indent="0" lvl="0" marL="0" rtl="0" algn="l">
              <a:spcBef>
                <a:spcPts val="0"/>
              </a:spcBef>
              <a:spcAft>
                <a:spcPts val="0"/>
              </a:spcAft>
              <a:buNone/>
            </a:pPr>
            <a:r>
              <a:rPr lang="en-US" sz="3400">
                <a:highlight>
                  <a:schemeClr val="accent6"/>
                </a:highlight>
              </a:rPr>
              <a:t>| stats avg(Successful_Logins) as Avg_Successful_Logins</a:t>
            </a:r>
            <a:r>
              <a:rPr lang="en-US" sz="3400"/>
              <a:t>’ &amp; ‘</a:t>
            </a:r>
            <a:r>
              <a:rPr lang="en-US" sz="3400">
                <a:highlight>
                  <a:srgbClr val="00FF00"/>
                </a:highlight>
              </a:rPr>
              <a:t>signature_id="4624" | timechart span=1h count as Successful_Logins | where Successful_Logins &gt; 14</a:t>
            </a:r>
            <a:r>
              <a:rPr lang="en-US" sz="3400"/>
              <a:t>’ to calculate the hourly successful login rate, which averaged </a:t>
            </a:r>
            <a:r>
              <a:rPr lang="en-US" sz="3400">
                <a:highlight>
                  <a:schemeClr val="accent6"/>
                </a:highlight>
              </a:rPr>
              <a:t>13.46</a:t>
            </a:r>
            <a:r>
              <a:rPr lang="en-US" sz="3400"/>
              <a:t>, and identify peak failures, reaching </a:t>
            </a:r>
            <a:r>
              <a:rPr lang="en-US" sz="3400">
                <a:highlight>
                  <a:srgbClr val="00FF00"/>
                </a:highlight>
              </a:rPr>
              <a:t>21</a:t>
            </a:r>
            <a:r>
              <a:rPr lang="en-US" sz="3400"/>
              <a:t> in a single one-hour interval.</a:t>
            </a:r>
            <a:endParaRPr sz="3400"/>
          </a:p>
          <a:p>
            <a:pPr indent="0" lvl="0" marL="0" rtl="0" algn="l">
              <a:spcBef>
                <a:spcPts val="0"/>
              </a:spcBef>
              <a:spcAft>
                <a:spcPts val="0"/>
              </a:spcAft>
              <a:buNone/>
            </a:pPr>
            <a:r>
              <a:t/>
            </a:r>
            <a:endParaRPr sz="3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sp>
        <p:nvSpPr>
          <p:cNvPr id="1456" name="Google Shape;1456;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57" name="Google Shape;1457;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458" name="Google Shape;1458;p97"/>
          <p:cNvGraphicFramePr/>
          <p:nvPr/>
        </p:nvGraphicFramePr>
        <p:xfrm>
          <a:off x="1296213" y="3863700"/>
          <a:ext cx="3000000" cy="3000000"/>
        </p:xfrm>
        <a:graphic>
          <a:graphicData uri="http://schemas.openxmlformats.org/drawingml/2006/table">
            <a:tbl>
              <a:tblPr>
                <a:noFill/>
                <a:tableStyleId>{9B064F71-C789-4674-9E49-95BFADFBD0A9}</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b="1" lang="en-US" sz="3200">
                          <a:latin typeface="Roboto"/>
                          <a:ea typeface="Roboto"/>
                          <a:cs typeface="Roboto"/>
                          <a:sym typeface="Roboto"/>
                        </a:rPr>
                        <a:t>Hourly User Account Deletion</a:t>
                      </a:r>
                      <a:endParaRPr b="1" sz="3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latin typeface="Roboto"/>
                          <a:ea typeface="Roboto"/>
                          <a:cs typeface="Roboto"/>
                          <a:sym typeface="Roboto"/>
                        </a:rPr>
                        <a:t>Filters for events with </a:t>
                      </a:r>
                      <a:r>
                        <a:rPr b="1" lang="en-US" sz="3200">
                          <a:latin typeface="Roboto"/>
                          <a:ea typeface="Roboto"/>
                          <a:cs typeface="Roboto"/>
                          <a:sym typeface="Roboto"/>
                        </a:rPr>
                        <a:t>signature_id</a:t>
                      </a:r>
                      <a:r>
                        <a:rPr lang="en-US" sz="3200">
                          <a:latin typeface="Roboto"/>
                          <a:ea typeface="Roboto"/>
                          <a:cs typeface="Roboto"/>
                          <a:sym typeface="Roboto"/>
                        </a:rPr>
                        <a:t> "</a:t>
                      </a:r>
                      <a:r>
                        <a:rPr b="1" lang="en-US" sz="3200">
                          <a:latin typeface="Roboto"/>
                          <a:ea typeface="Roboto"/>
                          <a:cs typeface="Roboto"/>
                          <a:sym typeface="Roboto"/>
                        </a:rPr>
                        <a:t>4726</a:t>
                      </a:r>
                      <a:r>
                        <a:rPr lang="en-US" sz="3200">
                          <a:latin typeface="Roboto"/>
                          <a:ea typeface="Roboto"/>
                          <a:cs typeface="Roboto"/>
                          <a:sym typeface="Roboto"/>
                        </a:rPr>
                        <a:t>," which relates to user account deletions. It organizes the events into one-hour intervals and counts the deletions per hour. The results are displayed in a time chart.</a:t>
                      </a:r>
                      <a:endParaRPr sz="3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highlight>
                            <a:schemeClr val="accent6"/>
                          </a:highlight>
                          <a:latin typeface="Roboto"/>
                          <a:ea typeface="Roboto"/>
                          <a:cs typeface="Roboto"/>
                          <a:sym typeface="Roboto"/>
                        </a:rPr>
                        <a:t>13.25</a:t>
                      </a:r>
                      <a:endParaRPr sz="3200">
                        <a:highlight>
                          <a:schemeClr val="accent6"/>
                        </a:highlight>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highlight>
                            <a:srgbClr val="00FF00"/>
                          </a:highlight>
                          <a:latin typeface="Roboto"/>
                          <a:ea typeface="Roboto"/>
                          <a:cs typeface="Roboto"/>
                          <a:sym typeface="Roboto"/>
                        </a:rPr>
                        <a:t>&gt; 22</a:t>
                      </a:r>
                      <a:endParaRPr sz="3200">
                        <a:highlight>
                          <a:srgbClr val="00FF00"/>
                        </a:highlight>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9" name="Google Shape;1459;p97"/>
          <p:cNvSpPr txBox="1"/>
          <p:nvPr/>
        </p:nvSpPr>
        <p:spPr>
          <a:xfrm>
            <a:off x="1296225" y="9268125"/>
            <a:ext cx="217572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3400"/>
              <a:t>Used SPL Queries: ‘</a:t>
            </a:r>
            <a:r>
              <a:rPr lang="en-US" sz="3400">
                <a:highlight>
                  <a:schemeClr val="accent6"/>
                </a:highlight>
              </a:rPr>
              <a:t>signature_id="4726" | timechart span=1h count as User_Account_Deleted | stats avg(User_Account_Deleted) as Avg_Deleted</a:t>
            </a:r>
            <a:r>
              <a:rPr lang="en-US" sz="3400"/>
              <a:t>’ &amp; ‘</a:t>
            </a:r>
            <a:r>
              <a:rPr lang="en-US" sz="3400">
                <a:highlight>
                  <a:srgbClr val="00FF00"/>
                </a:highlight>
              </a:rPr>
              <a:t>signature_id="4726"</a:t>
            </a:r>
            <a:endParaRPr sz="3400">
              <a:highlight>
                <a:srgbClr val="00FF00"/>
              </a:highlight>
            </a:endParaRPr>
          </a:p>
          <a:p>
            <a:pPr indent="0" lvl="0" marL="0" rtl="0" algn="l">
              <a:spcBef>
                <a:spcPts val="0"/>
              </a:spcBef>
              <a:spcAft>
                <a:spcPts val="0"/>
              </a:spcAft>
              <a:buClr>
                <a:schemeClr val="dk1"/>
              </a:buClr>
              <a:buSzPts val="1100"/>
              <a:buFont typeface="Arial"/>
              <a:buNone/>
            </a:pPr>
            <a:r>
              <a:rPr lang="en-US" sz="3400">
                <a:highlight>
                  <a:srgbClr val="00FF00"/>
                </a:highlight>
              </a:rPr>
              <a:t>| timechart span=1h count as User_Account_Deleted | where User_Account_Deleted &gt; 14</a:t>
            </a:r>
            <a:r>
              <a:rPr lang="en-US" sz="3400"/>
              <a:t>’ </a:t>
            </a:r>
            <a:r>
              <a:rPr lang="en-US" sz="3400">
                <a:solidFill>
                  <a:schemeClr val="dk1"/>
                </a:solidFill>
              </a:rPr>
              <a:t>to calculate the hourly user account deletion rate, which averaged </a:t>
            </a:r>
            <a:r>
              <a:rPr lang="en-US" sz="3400">
                <a:solidFill>
                  <a:schemeClr val="dk1"/>
                </a:solidFill>
                <a:highlight>
                  <a:schemeClr val="accent6"/>
                </a:highlight>
              </a:rPr>
              <a:t>13.25</a:t>
            </a:r>
            <a:r>
              <a:rPr lang="en-US" sz="3400">
                <a:solidFill>
                  <a:schemeClr val="dk1"/>
                </a:solidFill>
              </a:rPr>
              <a:t>, and identify peak failures, reaching </a:t>
            </a:r>
            <a:r>
              <a:rPr lang="en-US" sz="3400">
                <a:solidFill>
                  <a:schemeClr val="dk1"/>
                </a:solidFill>
                <a:highlight>
                  <a:srgbClr val="00FF00"/>
                </a:highlight>
              </a:rPr>
              <a:t>22</a:t>
            </a:r>
            <a:r>
              <a:rPr lang="en-US" sz="3400">
                <a:solidFill>
                  <a:schemeClr val="dk1"/>
                </a:solidFill>
              </a:rPr>
              <a:t> in a single one-hour interval.</a:t>
            </a:r>
            <a:endParaRPr sz="3400"/>
          </a:p>
          <a:p>
            <a:pPr indent="0" lvl="0" marL="0" rtl="0" algn="l">
              <a:spcBef>
                <a:spcPts val="0"/>
              </a:spcBef>
              <a:spcAft>
                <a:spcPts val="0"/>
              </a:spcAft>
              <a:buNone/>
            </a:pPr>
            <a:r>
              <a:t/>
            </a:r>
            <a:endParaRPr sz="3400"/>
          </a:p>
          <a:p>
            <a:pPr indent="0" lvl="0" marL="0" rtl="0" algn="l">
              <a:spcBef>
                <a:spcPts val="0"/>
              </a:spcBef>
              <a:spcAft>
                <a:spcPts val="0"/>
              </a:spcAft>
              <a:buNone/>
            </a:pPr>
            <a:r>
              <a:t/>
            </a:r>
            <a:endParaRPr sz="3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66" name="Google Shape;1466;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7" name="Google Shape;1467;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68" name="Google Shape;1468;p98"/>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98"/>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8"/>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98"/>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9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73" name="Google Shape;1473;p9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1474" name="Google Shape;1474;p98"/>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75" name="Google Shape;1475;p98"/>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76" name="Google Shape;1476;p98"/>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77" name="Google Shape;1477;p98"/>
          <p:cNvPicPr preferRelativeResize="0"/>
          <p:nvPr/>
        </p:nvPicPr>
        <p:blipFill>
          <a:blip r:embed="rId3">
            <a:alphaModFix/>
          </a:blip>
          <a:stretch>
            <a:fillRect/>
          </a:stretch>
        </p:blipFill>
        <p:spPr>
          <a:xfrm>
            <a:off x="1520824" y="2876775"/>
            <a:ext cx="10745101" cy="4747800"/>
          </a:xfrm>
          <a:prstGeom prst="rect">
            <a:avLst/>
          </a:prstGeom>
          <a:noFill/>
          <a:ln>
            <a:noFill/>
          </a:ln>
        </p:spPr>
      </p:pic>
      <p:pic>
        <p:nvPicPr>
          <p:cNvPr id="1478" name="Google Shape;1478;p98"/>
          <p:cNvPicPr preferRelativeResize="0"/>
          <p:nvPr/>
        </p:nvPicPr>
        <p:blipFill>
          <a:blip r:embed="rId4">
            <a:alphaModFix/>
          </a:blip>
          <a:stretch>
            <a:fillRect/>
          </a:stretch>
        </p:blipFill>
        <p:spPr>
          <a:xfrm>
            <a:off x="12890081" y="2876775"/>
            <a:ext cx="10299000" cy="4744945"/>
          </a:xfrm>
          <a:prstGeom prst="rect">
            <a:avLst/>
          </a:prstGeom>
          <a:noFill/>
          <a:ln>
            <a:noFill/>
          </a:ln>
        </p:spPr>
      </p:pic>
      <p:pic>
        <p:nvPicPr>
          <p:cNvPr id="1479" name="Google Shape;1479;p98"/>
          <p:cNvPicPr preferRelativeResize="0"/>
          <p:nvPr/>
        </p:nvPicPr>
        <p:blipFill>
          <a:blip r:embed="rId5">
            <a:alphaModFix/>
          </a:blip>
          <a:stretch>
            <a:fillRect/>
          </a:stretch>
        </p:blipFill>
        <p:spPr>
          <a:xfrm>
            <a:off x="1520825" y="8172675"/>
            <a:ext cx="10745100" cy="4747800"/>
          </a:xfrm>
          <a:prstGeom prst="rect">
            <a:avLst/>
          </a:prstGeom>
          <a:noFill/>
          <a:ln>
            <a:noFill/>
          </a:ln>
        </p:spPr>
      </p:pic>
      <p:pic>
        <p:nvPicPr>
          <p:cNvPr id="1480" name="Google Shape;1480;p98"/>
          <p:cNvPicPr preferRelativeResize="0"/>
          <p:nvPr/>
        </p:nvPicPr>
        <p:blipFill>
          <a:blip r:embed="rId6">
            <a:alphaModFix/>
          </a:blip>
          <a:stretch>
            <a:fillRect/>
          </a:stretch>
        </p:blipFill>
        <p:spPr>
          <a:xfrm>
            <a:off x="12966275" y="8222475"/>
            <a:ext cx="10419000" cy="4744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87" name="Google Shape;1487;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8" name="Google Shape;1488;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89" name="Google Shape;1489;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90" name="Google Shape;1490;p99"/>
          <p:cNvPicPr preferRelativeResize="0"/>
          <p:nvPr/>
        </p:nvPicPr>
        <p:blipFill>
          <a:blip r:embed="rId3">
            <a:alphaModFix/>
          </a:blip>
          <a:stretch>
            <a:fillRect/>
          </a:stretch>
        </p:blipFill>
        <p:spPr>
          <a:xfrm>
            <a:off x="2294375" y="2350650"/>
            <a:ext cx="18096610" cy="9523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10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96" name="Google Shape;1496;p10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97" name="Google Shape;1497;p100"/>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98" name="Google Shape;1498;p100"/>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0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04" name="Google Shape;1504;p101"/>
          <p:cNvGraphicFramePr/>
          <p:nvPr/>
        </p:nvGraphicFramePr>
        <p:xfrm>
          <a:off x="1190988" y="4102600"/>
          <a:ext cx="3000000" cy="3000000"/>
        </p:xfrm>
        <a:graphic>
          <a:graphicData uri="http://schemas.openxmlformats.org/drawingml/2006/table">
            <a:tbl>
              <a:tblPr>
                <a:noFill/>
                <a:tableStyleId>{9B064F71-C789-4674-9E49-95BFADFBD0A9}</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b="1" lang="en-US" sz="4400">
                          <a:latin typeface="Roboto"/>
                          <a:ea typeface="Roboto"/>
                          <a:cs typeface="Roboto"/>
                          <a:sym typeface="Roboto"/>
                        </a:rPr>
                        <a:t>HTTP Methods</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latin typeface="Roboto"/>
                          <a:ea typeface="Roboto"/>
                          <a:cs typeface="Roboto"/>
                          <a:sym typeface="Roboto"/>
                        </a:rPr>
                        <a:t>Creates a table based on the value of the </a:t>
                      </a:r>
                      <a:r>
                        <a:rPr b="1" lang="en-US" sz="3200">
                          <a:latin typeface="Roboto"/>
                          <a:ea typeface="Roboto"/>
                          <a:cs typeface="Roboto"/>
                          <a:sym typeface="Roboto"/>
                        </a:rPr>
                        <a:t>method </a:t>
                      </a:r>
                      <a:r>
                        <a:rPr lang="en-US" sz="3200">
                          <a:latin typeface="Roboto"/>
                          <a:ea typeface="Roboto"/>
                          <a:cs typeface="Roboto"/>
                          <a:sym typeface="Roboto"/>
                        </a:rPr>
                        <a:t>field, categorizing it into common HTTP methods or labeling it as "Other" if it doesn’t match. It then counts the total of each HTTP </a:t>
                      </a:r>
                      <a:r>
                        <a:rPr b="1" lang="en-US" sz="3200">
                          <a:latin typeface="Roboto"/>
                          <a:ea typeface="Roboto"/>
                          <a:cs typeface="Roboto"/>
                          <a:sym typeface="Roboto"/>
                        </a:rPr>
                        <a:t>method</a:t>
                      </a:r>
                      <a:r>
                        <a:rPr lang="en-US" sz="3200">
                          <a:latin typeface="Roboto"/>
                          <a:ea typeface="Roboto"/>
                          <a:cs typeface="Roboto"/>
                          <a:sym typeface="Roboto"/>
                        </a:rPr>
                        <a:t> and sorts the results in descending order by </a:t>
                      </a:r>
                      <a:r>
                        <a:rPr b="1" lang="en-US" sz="3200">
                          <a:latin typeface="Roboto"/>
                          <a:ea typeface="Roboto"/>
                          <a:cs typeface="Roboto"/>
                          <a:sym typeface="Roboto"/>
                        </a:rPr>
                        <a:t>method_count</a:t>
                      </a:r>
                      <a:r>
                        <a:rPr lang="en-US" sz="3200">
                          <a:latin typeface="Roboto"/>
                          <a:ea typeface="Roboto"/>
                          <a:cs typeface="Roboto"/>
                          <a:sym typeface="Roboto"/>
                        </a:rPr>
                        <a:t>.</a:t>
                      </a:r>
                      <a:endParaRPr sz="3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b="1" lang="en-US" sz="4400">
                          <a:latin typeface="Roboto"/>
                          <a:ea typeface="Roboto"/>
                          <a:cs typeface="Roboto"/>
                          <a:sym typeface="Roboto"/>
                        </a:rPr>
                        <a:t>Top 10 </a:t>
                      </a:r>
                      <a:r>
                        <a:rPr b="1" lang="en-US" sz="4400">
                          <a:latin typeface="Roboto"/>
                          <a:ea typeface="Roboto"/>
                          <a:cs typeface="Roboto"/>
                          <a:sym typeface="Roboto"/>
                        </a:rPr>
                        <a:t>Referrer</a:t>
                      </a:r>
                      <a:r>
                        <a:rPr b="1" lang="en-US" sz="4400">
                          <a:latin typeface="Roboto"/>
                          <a:ea typeface="Roboto"/>
                          <a:cs typeface="Roboto"/>
                          <a:sym typeface="Roboto"/>
                        </a:rPr>
                        <a:t> Domains</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latin typeface="Roboto"/>
                          <a:ea typeface="Roboto"/>
                          <a:cs typeface="Roboto"/>
                          <a:sym typeface="Roboto"/>
                        </a:rPr>
                        <a:t>Retrieves the top 10 most common values in the </a:t>
                      </a:r>
                      <a:r>
                        <a:rPr b="1" lang="en-US" sz="3200">
                          <a:latin typeface="Roboto"/>
                          <a:ea typeface="Roboto"/>
                          <a:cs typeface="Roboto"/>
                          <a:sym typeface="Roboto"/>
                        </a:rPr>
                        <a:t>referer_domain</a:t>
                      </a:r>
                      <a:r>
                        <a:rPr lang="en-US" sz="3200">
                          <a:latin typeface="Roboto"/>
                          <a:ea typeface="Roboto"/>
                          <a:cs typeface="Roboto"/>
                          <a:sym typeface="Roboto"/>
                        </a:rPr>
                        <a:t> field, showing the frequency and percentage of each. It provides a quick overview of the main domains referring traffic to </a:t>
                      </a:r>
                      <a:r>
                        <a:rPr b="1" lang="en-US" sz="3600">
                          <a:solidFill>
                            <a:schemeClr val="dk1"/>
                          </a:solidFill>
                          <a:latin typeface="Roboto"/>
                          <a:ea typeface="Roboto"/>
                          <a:cs typeface="Roboto"/>
                          <a:sym typeface="Roboto"/>
                        </a:rPr>
                        <a:t>vsi-company.com</a:t>
                      </a:r>
                      <a:r>
                        <a:rPr lang="en-US" sz="3200">
                          <a:latin typeface="Roboto"/>
                          <a:ea typeface="Roboto"/>
                          <a:cs typeface="Roboto"/>
                          <a:sym typeface="Roboto"/>
                        </a:rPr>
                        <a:t>.</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b="1" lang="en-US" sz="4400">
                          <a:latin typeface="Roboto"/>
                          <a:ea typeface="Roboto"/>
                          <a:cs typeface="Roboto"/>
                          <a:sym typeface="Roboto"/>
                        </a:rPr>
                        <a:t>HTTP Response Codes</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latin typeface="Roboto"/>
                          <a:ea typeface="Roboto"/>
                          <a:cs typeface="Roboto"/>
                          <a:sym typeface="Roboto"/>
                        </a:rPr>
                        <a:t>Counts the number of events for each unique HTTP </a:t>
                      </a:r>
                      <a:r>
                        <a:rPr b="1" lang="en-US" sz="3200">
                          <a:latin typeface="Roboto"/>
                          <a:ea typeface="Roboto"/>
                          <a:cs typeface="Roboto"/>
                          <a:sym typeface="Roboto"/>
                        </a:rPr>
                        <a:t>status </a:t>
                      </a:r>
                      <a:r>
                        <a:rPr lang="en-US" sz="3200">
                          <a:latin typeface="Roboto"/>
                          <a:ea typeface="Roboto"/>
                          <a:cs typeface="Roboto"/>
                          <a:sym typeface="Roboto"/>
                        </a:rPr>
                        <a:t>code. It gives an overview of the distribution of HTTP responses, such as successful requests (ex., 200) or errors (ex., 404), helping to identify issues in web traffic or server performance.</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05" name="Google Shape;1505;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506" name="Google Shape;1506;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13" name="Google Shape;1513;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4" name="Google Shape;1514;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15" name="Google Shape;1515;p102"/>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2"/>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2"/>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02"/>
          <p:cNvSpPr/>
          <p:nvPr/>
        </p:nvSpPr>
        <p:spPr>
          <a:xfrm>
            <a:off x="13227200"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0" name="Google Shape;1520;p102"/>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21" name="Google Shape;1521;p102"/>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22" name="Google Shape;1522;p102"/>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23" name="Google Shape;1523;p102"/>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524" name="Google Shape;1524;p102"/>
          <p:cNvPicPr preferRelativeResize="0"/>
          <p:nvPr/>
        </p:nvPicPr>
        <p:blipFill>
          <a:blip r:embed="rId3">
            <a:alphaModFix/>
          </a:blip>
          <a:stretch>
            <a:fillRect/>
          </a:stretch>
        </p:blipFill>
        <p:spPr>
          <a:xfrm>
            <a:off x="1520825" y="2876775"/>
            <a:ext cx="10745098" cy="5105299"/>
          </a:xfrm>
          <a:prstGeom prst="rect">
            <a:avLst/>
          </a:prstGeom>
          <a:noFill/>
          <a:ln>
            <a:noFill/>
          </a:ln>
        </p:spPr>
      </p:pic>
      <p:pic>
        <p:nvPicPr>
          <p:cNvPr id="1525" name="Google Shape;1525;p102"/>
          <p:cNvPicPr preferRelativeResize="0"/>
          <p:nvPr/>
        </p:nvPicPr>
        <p:blipFill>
          <a:blip r:embed="rId4">
            <a:alphaModFix/>
          </a:blip>
          <a:stretch>
            <a:fillRect/>
          </a:stretch>
        </p:blipFill>
        <p:spPr>
          <a:xfrm>
            <a:off x="12901175" y="2876775"/>
            <a:ext cx="10745101" cy="9993901"/>
          </a:xfrm>
          <a:prstGeom prst="rect">
            <a:avLst/>
          </a:prstGeom>
          <a:noFill/>
          <a:ln>
            <a:noFill/>
          </a:ln>
        </p:spPr>
      </p:pic>
      <p:pic>
        <p:nvPicPr>
          <p:cNvPr id="1526" name="Google Shape;1526;p102"/>
          <p:cNvPicPr preferRelativeResize="0"/>
          <p:nvPr/>
        </p:nvPicPr>
        <p:blipFill>
          <a:blip r:embed="rId5">
            <a:alphaModFix/>
          </a:blip>
          <a:stretch>
            <a:fillRect/>
          </a:stretch>
        </p:blipFill>
        <p:spPr>
          <a:xfrm>
            <a:off x="1520825" y="8222474"/>
            <a:ext cx="10745101" cy="4648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32" name="Google Shape;1532;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3" name="Google Shape;1533;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34" name="Google Shape;1534;p103"/>
          <p:cNvGraphicFramePr/>
          <p:nvPr/>
        </p:nvGraphicFramePr>
        <p:xfrm>
          <a:off x="1296213" y="3863700"/>
          <a:ext cx="3000000" cy="3000000"/>
        </p:xfrm>
        <a:graphic>
          <a:graphicData uri="http://schemas.openxmlformats.org/drawingml/2006/table">
            <a:tbl>
              <a:tblPr>
                <a:noFill/>
                <a:tableStyleId>{9B064F71-C789-4674-9E49-95BFADFBD0A9}</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b="1" lang="en-US" sz="3200">
                          <a:latin typeface="Roboto"/>
                          <a:ea typeface="Roboto"/>
                          <a:cs typeface="Roboto"/>
                          <a:sym typeface="Roboto"/>
                        </a:rPr>
                        <a:t>Hourly Activity From Non-US Countries</a:t>
                      </a:r>
                      <a:endParaRPr b="1" sz="3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latin typeface="Roboto"/>
                          <a:ea typeface="Roboto"/>
                          <a:cs typeface="Roboto"/>
                          <a:sym typeface="Roboto"/>
                        </a:rPr>
                        <a:t>Uses </a:t>
                      </a:r>
                      <a:r>
                        <a:rPr b="1" lang="en-US" sz="3200">
                          <a:latin typeface="Roboto"/>
                          <a:ea typeface="Roboto"/>
                          <a:cs typeface="Roboto"/>
                          <a:sym typeface="Roboto"/>
                        </a:rPr>
                        <a:t>iplocation </a:t>
                      </a:r>
                      <a:r>
                        <a:rPr lang="en-US" sz="3200">
                          <a:latin typeface="Roboto"/>
                          <a:ea typeface="Roboto"/>
                          <a:cs typeface="Roboto"/>
                          <a:sym typeface="Roboto"/>
                        </a:rPr>
                        <a:t>to get location details from the </a:t>
                      </a:r>
                      <a:r>
                        <a:rPr b="1" lang="en-US" sz="3200">
                          <a:latin typeface="Roboto"/>
                          <a:ea typeface="Roboto"/>
                          <a:cs typeface="Roboto"/>
                          <a:sym typeface="Roboto"/>
                        </a:rPr>
                        <a:t>clientip</a:t>
                      </a:r>
                      <a:r>
                        <a:rPr lang="en-US" sz="3200">
                          <a:latin typeface="Roboto"/>
                          <a:ea typeface="Roboto"/>
                          <a:cs typeface="Roboto"/>
                          <a:sym typeface="Roboto"/>
                        </a:rPr>
                        <a:t> field and filters out events originating from the United States. It organizes the data into one-hour intervals and counts the number of events per hour.</a:t>
                      </a:r>
                      <a:endParaRPr sz="3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highlight>
                            <a:schemeClr val="accent6"/>
                          </a:highlight>
                          <a:latin typeface="Roboto"/>
                          <a:ea typeface="Roboto"/>
                          <a:cs typeface="Roboto"/>
                          <a:sym typeface="Roboto"/>
                        </a:rPr>
                        <a:t>73.10</a:t>
                      </a:r>
                      <a:endParaRPr sz="3200">
                        <a:highlight>
                          <a:schemeClr val="accent6"/>
                        </a:highlight>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3200">
                          <a:latin typeface="Roboto"/>
                          <a:ea typeface="Roboto"/>
                          <a:cs typeface="Roboto"/>
                          <a:sym typeface="Roboto"/>
                        </a:rPr>
                        <a:t>  </a:t>
                      </a:r>
                      <a:r>
                        <a:rPr lang="en-US" sz="3200">
                          <a:highlight>
                            <a:srgbClr val="00FF00"/>
                          </a:highlight>
                          <a:latin typeface="Roboto"/>
                          <a:ea typeface="Roboto"/>
                          <a:cs typeface="Roboto"/>
                          <a:sym typeface="Roboto"/>
                        </a:rPr>
                        <a:t>&gt; 120</a:t>
                      </a:r>
                      <a:endParaRPr sz="3200">
                        <a:highlight>
                          <a:srgbClr val="00FF00"/>
                        </a:highlight>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35" name="Google Shape;1535;p103"/>
          <p:cNvSpPr txBox="1"/>
          <p:nvPr/>
        </p:nvSpPr>
        <p:spPr>
          <a:xfrm>
            <a:off x="1296225" y="8782350"/>
            <a:ext cx="217572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3400">
                <a:solidFill>
                  <a:schemeClr val="dk1"/>
                </a:solidFill>
              </a:rPr>
              <a:t>Used SPL Queries: ‘</a:t>
            </a:r>
            <a:r>
              <a:rPr lang="en-US" sz="3400">
                <a:solidFill>
                  <a:schemeClr val="dk1"/>
                </a:solidFill>
                <a:highlight>
                  <a:schemeClr val="accent6"/>
                </a:highlight>
              </a:rPr>
              <a:t>| iplocation clientip | where Country != "United States" </a:t>
            </a:r>
            <a:endParaRPr sz="3400">
              <a:solidFill>
                <a:schemeClr val="dk1"/>
              </a:solidFill>
              <a:highlight>
                <a:schemeClr val="accent6"/>
              </a:highlight>
            </a:endParaRPr>
          </a:p>
          <a:p>
            <a:pPr indent="0" lvl="0" marL="0" rtl="0" algn="l">
              <a:spcBef>
                <a:spcPts val="0"/>
              </a:spcBef>
              <a:spcAft>
                <a:spcPts val="0"/>
              </a:spcAft>
              <a:buClr>
                <a:schemeClr val="dk1"/>
              </a:buClr>
              <a:buSzPts val="1100"/>
              <a:buFont typeface="Arial"/>
              <a:buNone/>
            </a:pPr>
            <a:r>
              <a:rPr lang="en-US" sz="3400">
                <a:solidFill>
                  <a:schemeClr val="dk1"/>
                </a:solidFill>
                <a:highlight>
                  <a:schemeClr val="accent6"/>
                </a:highlight>
              </a:rPr>
              <a:t>| bin _time span=1h | stats count by _time | eventstats avg(count) as average</a:t>
            </a:r>
            <a:r>
              <a:rPr lang="en-US" sz="3400">
                <a:solidFill>
                  <a:schemeClr val="dk1"/>
                </a:solidFill>
              </a:rPr>
              <a:t>’ &amp; ‘</a:t>
            </a:r>
            <a:r>
              <a:rPr lang="en-US" sz="3400">
                <a:solidFill>
                  <a:schemeClr val="dk1"/>
                </a:solidFill>
                <a:highlight>
                  <a:srgbClr val="00FF00"/>
                </a:highlight>
              </a:rPr>
              <a:t>| iplocation clientip | where Country!="United States" | bin _time span=1h |stats count by _time | where count &gt; 75</a:t>
            </a:r>
            <a:r>
              <a:rPr lang="en-US" sz="3400">
                <a:solidFill>
                  <a:schemeClr val="dk1"/>
                </a:solidFill>
              </a:rPr>
              <a:t>’ to calculate the hourly amount of non-US based connections, which averaged </a:t>
            </a:r>
            <a:r>
              <a:rPr lang="en-US" sz="3400">
                <a:solidFill>
                  <a:schemeClr val="dk1"/>
                </a:solidFill>
                <a:highlight>
                  <a:schemeClr val="accent6"/>
                </a:highlight>
              </a:rPr>
              <a:t>73.10</a:t>
            </a:r>
            <a:r>
              <a:rPr lang="en-US" sz="3400">
                <a:solidFill>
                  <a:schemeClr val="dk1"/>
                </a:solidFill>
              </a:rPr>
              <a:t>, and identify the peak connection rate, </a:t>
            </a:r>
            <a:r>
              <a:rPr lang="en-US" sz="3400">
                <a:solidFill>
                  <a:schemeClr val="dk1"/>
                </a:solidFill>
                <a:highlight>
                  <a:srgbClr val="00FF00"/>
                </a:highlight>
              </a:rPr>
              <a:t>120</a:t>
            </a:r>
            <a:r>
              <a:rPr lang="en-US" sz="3400">
                <a:solidFill>
                  <a:schemeClr val="dk1"/>
                </a:solidFill>
              </a:rPr>
              <a:t> in an one-hour interval.</a:t>
            </a:r>
            <a:endParaRPr sz="3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41" name="Google Shape;1541;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2" name="Google Shape;1542;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43" name="Google Shape;1543;p104"/>
          <p:cNvGraphicFramePr/>
          <p:nvPr/>
        </p:nvGraphicFramePr>
        <p:xfrm>
          <a:off x="1296213" y="3863700"/>
          <a:ext cx="3000000" cy="3000000"/>
        </p:xfrm>
        <a:graphic>
          <a:graphicData uri="http://schemas.openxmlformats.org/drawingml/2006/table">
            <a:tbl>
              <a:tblPr>
                <a:noFill/>
                <a:tableStyleId>{9B064F71-C789-4674-9E49-95BFADFBD0A9}</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b="1" lang="en-US" sz="3200">
                          <a:latin typeface="Roboto"/>
                          <a:ea typeface="Roboto"/>
                          <a:cs typeface="Roboto"/>
                          <a:sym typeface="Roboto"/>
                        </a:rPr>
                        <a:t>Hourly HTTP POST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latin typeface="Roboto"/>
                          <a:ea typeface="Roboto"/>
                          <a:cs typeface="Roboto"/>
                          <a:sym typeface="Roboto"/>
                        </a:rPr>
                        <a:t>Filters for events where the </a:t>
                      </a:r>
                      <a:r>
                        <a:rPr b="1" lang="en-US" sz="3200">
                          <a:latin typeface="Roboto"/>
                          <a:ea typeface="Roboto"/>
                          <a:cs typeface="Roboto"/>
                          <a:sym typeface="Roboto"/>
                        </a:rPr>
                        <a:t>method </a:t>
                      </a:r>
                      <a:r>
                        <a:rPr lang="en-US" sz="3200">
                          <a:latin typeface="Roboto"/>
                          <a:ea typeface="Roboto"/>
                          <a:cs typeface="Roboto"/>
                          <a:sym typeface="Roboto"/>
                        </a:rPr>
                        <a:t>is "</a:t>
                      </a:r>
                      <a:r>
                        <a:rPr b="1" lang="en-US" sz="3200">
                          <a:latin typeface="Roboto"/>
                          <a:ea typeface="Roboto"/>
                          <a:cs typeface="Roboto"/>
                          <a:sym typeface="Roboto"/>
                        </a:rPr>
                        <a:t>POST</a:t>
                      </a:r>
                      <a:r>
                        <a:rPr lang="en-US" sz="3200">
                          <a:latin typeface="Roboto"/>
                          <a:ea typeface="Roboto"/>
                          <a:cs typeface="Roboto"/>
                          <a:sym typeface="Roboto"/>
                        </a:rPr>
                        <a:t>," organizes them into one-hour intervals, and counts the number of </a:t>
                      </a:r>
                      <a:r>
                        <a:rPr b="1" lang="en-US" sz="3200">
                          <a:latin typeface="Roboto"/>
                          <a:ea typeface="Roboto"/>
                          <a:cs typeface="Roboto"/>
                          <a:sym typeface="Roboto"/>
                        </a:rPr>
                        <a:t>POST</a:t>
                      </a:r>
                      <a:r>
                        <a:rPr lang="en-US" sz="3200">
                          <a:latin typeface="Roboto"/>
                          <a:ea typeface="Roboto"/>
                          <a:cs typeface="Roboto"/>
                          <a:sym typeface="Roboto"/>
                        </a:rPr>
                        <a:t> requests per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highlight>
                            <a:schemeClr val="accent6"/>
                          </a:highlight>
                          <a:latin typeface="Roboto"/>
                          <a:ea typeface="Roboto"/>
                          <a:cs typeface="Roboto"/>
                          <a:sym typeface="Roboto"/>
                        </a:rPr>
                        <a:t>1.83</a:t>
                      </a:r>
                      <a:endParaRPr sz="4400">
                        <a:highlight>
                          <a:schemeClr val="accent6"/>
                        </a:highlight>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highlight>
                            <a:srgbClr val="00FF00"/>
                          </a:highlight>
                          <a:latin typeface="Roboto"/>
                          <a:ea typeface="Roboto"/>
                          <a:cs typeface="Roboto"/>
                          <a:sym typeface="Roboto"/>
                        </a:rPr>
                        <a:t>&gt; 7</a:t>
                      </a:r>
                      <a:endParaRPr sz="4400">
                        <a:highlight>
                          <a:srgbClr val="00FF00"/>
                        </a:highlight>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44" name="Google Shape;1544;p104"/>
          <p:cNvSpPr txBox="1"/>
          <p:nvPr/>
        </p:nvSpPr>
        <p:spPr>
          <a:xfrm>
            <a:off x="2796500" y="8626975"/>
            <a:ext cx="165648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3400">
                <a:solidFill>
                  <a:schemeClr val="dk1"/>
                </a:solidFill>
              </a:rPr>
              <a:t>Used SPL Queries: ‘</a:t>
            </a:r>
            <a:r>
              <a:rPr lang="en-US" sz="3400">
                <a:solidFill>
                  <a:schemeClr val="dk1"/>
                </a:solidFill>
                <a:highlight>
                  <a:schemeClr val="accent6"/>
                </a:highlight>
              </a:rPr>
              <a:t>method="POST" | bin _time span=1h | stats count as post_count by _time | eventstats avg(post_count) as average</a:t>
            </a:r>
            <a:r>
              <a:rPr lang="en-US" sz="3400">
                <a:solidFill>
                  <a:schemeClr val="dk1"/>
                </a:solidFill>
              </a:rPr>
              <a:t>’ &amp; ‘</a:t>
            </a:r>
            <a:r>
              <a:rPr lang="en-US" sz="3400">
                <a:solidFill>
                  <a:schemeClr val="dk1"/>
                </a:solidFill>
                <a:highlight>
                  <a:srgbClr val="00FF00"/>
                </a:highlight>
              </a:rPr>
              <a:t>method="POST" | bin _time span=1h | stats count as post_count by _time | where post_count &gt; 2</a:t>
            </a:r>
            <a:r>
              <a:rPr lang="en-US" sz="3400">
                <a:solidFill>
                  <a:schemeClr val="dk1"/>
                </a:solidFill>
              </a:rPr>
              <a:t>’ to calculate the hourly HTTP </a:t>
            </a:r>
            <a:r>
              <a:rPr b="1" lang="en-US" sz="3400">
                <a:solidFill>
                  <a:schemeClr val="dk1"/>
                </a:solidFill>
              </a:rPr>
              <a:t>POST methods</a:t>
            </a:r>
            <a:r>
              <a:rPr lang="en-US" sz="3400">
                <a:solidFill>
                  <a:schemeClr val="dk1"/>
                </a:solidFill>
              </a:rPr>
              <a:t>, which averaged </a:t>
            </a:r>
            <a:r>
              <a:rPr lang="en-US" sz="3400">
                <a:solidFill>
                  <a:schemeClr val="dk1"/>
                </a:solidFill>
                <a:highlight>
                  <a:schemeClr val="accent6"/>
                </a:highlight>
              </a:rPr>
              <a:t>1.83</a:t>
            </a:r>
            <a:r>
              <a:rPr lang="en-US" sz="3400">
                <a:solidFill>
                  <a:schemeClr val="dk1"/>
                </a:solidFill>
              </a:rPr>
              <a:t>, and identify the peak rate, which reached </a:t>
            </a:r>
            <a:r>
              <a:rPr lang="en-US" sz="3400">
                <a:solidFill>
                  <a:schemeClr val="dk1"/>
                </a:solidFill>
                <a:highlight>
                  <a:srgbClr val="00FF00"/>
                </a:highlight>
              </a:rPr>
              <a:t>7</a:t>
            </a:r>
            <a:r>
              <a:rPr lang="en-US" sz="3400">
                <a:solidFill>
                  <a:schemeClr val="dk1"/>
                </a:solidFill>
              </a:rPr>
              <a:t> in a one-hour interval.</a:t>
            </a:r>
            <a:endParaRPr sz="3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51" name="Google Shape;1551;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2" name="Google Shape;1552;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53" name="Google Shape;1553;p105"/>
          <p:cNvPicPr preferRelativeResize="0"/>
          <p:nvPr/>
        </p:nvPicPr>
        <p:blipFill>
          <a:blip r:embed="rId3">
            <a:alphaModFix/>
          </a:blip>
          <a:stretch>
            <a:fillRect/>
          </a:stretch>
        </p:blipFill>
        <p:spPr>
          <a:xfrm>
            <a:off x="3250129" y="1898567"/>
            <a:ext cx="9212275" cy="4897508"/>
          </a:xfrm>
          <a:prstGeom prst="rect">
            <a:avLst/>
          </a:prstGeom>
          <a:noFill/>
          <a:ln>
            <a:noFill/>
          </a:ln>
        </p:spPr>
      </p:pic>
      <p:pic>
        <p:nvPicPr>
          <p:cNvPr id="1554" name="Google Shape;1554;p105"/>
          <p:cNvPicPr preferRelativeResize="0"/>
          <p:nvPr/>
        </p:nvPicPr>
        <p:blipFill>
          <a:blip r:embed="rId4">
            <a:alphaModFix/>
          </a:blip>
          <a:stretch>
            <a:fillRect/>
          </a:stretch>
        </p:blipFill>
        <p:spPr>
          <a:xfrm>
            <a:off x="3250129" y="7147804"/>
            <a:ext cx="9212263" cy="4951900"/>
          </a:xfrm>
          <a:prstGeom prst="rect">
            <a:avLst/>
          </a:prstGeom>
          <a:noFill/>
          <a:ln>
            <a:noFill/>
          </a:ln>
        </p:spPr>
      </p:pic>
      <p:pic>
        <p:nvPicPr>
          <p:cNvPr id="1555" name="Google Shape;1555;p105"/>
          <p:cNvPicPr preferRelativeResize="0"/>
          <p:nvPr/>
        </p:nvPicPr>
        <p:blipFill>
          <a:blip r:embed="rId5">
            <a:alphaModFix/>
          </a:blip>
          <a:stretch>
            <a:fillRect/>
          </a:stretch>
        </p:blipFill>
        <p:spPr>
          <a:xfrm>
            <a:off x="12961929" y="1898575"/>
            <a:ext cx="9394557" cy="4840375"/>
          </a:xfrm>
          <a:prstGeom prst="rect">
            <a:avLst/>
          </a:prstGeom>
          <a:noFill/>
          <a:ln>
            <a:noFill/>
          </a:ln>
        </p:spPr>
      </p:pic>
      <p:pic>
        <p:nvPicPr>
          <p:cNvPr id="1556" name="Google Shape;1556;p105"/>
          <p:cNvPicPr preferRelativeResize="0"/>
          <p:nvPr/>
        </p:nvPicPr>
        <p:blipFill>
          <a:blip r:embed="rId6">
            <a:alphaModFix/>
          </a:blip>
          <a:stretch>
            <a:fillRect/>
          </a:stretch>
        </p:blipFill>
        <p:spPr>
          <a:xfrm>
            <a:off x="12971450" y="7205500"/>
            <a:ext cx="9394550" cy="4951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0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62" name="Google Shape;1562;p10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63" name="Google Shape;1563;p106"/>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64" name="Google Shape;1564;p106"/>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70" name="Google Shape;1570;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1" name="Google Shape;1571;p107"/>
          <p:cNvSpPr txBox="1"/>
          <p:nvPr>
            <p:ph idx="3" type="body"/>
          </p:nvPr>
        </p:nvSpPr>
        <p:spPr>
          <a:xfrm>
            <a:off x="703375" y="24478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457200" lvl="0" marL="457200" rtl="0" algn="l">
              <a:lnSpc>
                <a:spcPct val="115000"/>
              </a:lnSpc>
              <a:spcBef>
                <a:spcPts val="1200"/>
              </a:spcBef>
              <a:spcAft>
                <a:spcPts val="0"/>
              </a:spcAft>
              <a:buClr>
                <a:schemeClr val="dk1"/>
              </a:buClr>
              <a:buSzPts val="3600"/>
              <a:buChar char="●"/>
            </a:pPr>
            <a:r>
              <a:rPr lang="en-US" sz="3600">
                <a:solidFill>
                  <a:schemeClr val="dk1"/>
                </a:solidFill>
              </a:rPr>
              <a:t>Our analysis of the attack logs revealed that only one out of our three alerts would have successfully detected the attackers. </a:t>
            </a:r>
            <a:br>
              <a:rPr lang="en-US" sz="3600">
                <a:solidFill>
                  <a:schemeClr val="dk1"/>
                </a:solidFill>
              </a:rPr>
            </a:br>
            <a:r>
              <a:rPr lang="en-US" sz="3600">
                <a:solidFill>
                  <a:schemeClr val="dk1"/>
                </a:solidFill>
              </a:rPr>
              <a:t>Specifically, the Windows Failed Activity alert would have triggered since the threshold was exceeded. </a:t>
            </a:r>
            <a:endParaRPr sz="3600">
              <a:solidFill>
                <a:schemeClr val="dk1"/>
              </a:solidFill>
            </a:endParaRPr>
          </a:p>
          <a:p>
            <a:pPr indent="-457200" lvl="0" marL="457200" rtl="0" algn="l">
              <a:lnSpc>
                <a:spcPct val="115000"/>
              </a:lnSpc>
              <a:spcBef>
                <a:spcPts val="0"/>
              </a:spcBef>
              <a:spcAft>
                <a:spcPts val="0"/>
              </a:spcAft>
              <a:buClr>
                <a:schemeClr val="dk1"/>
              </a:buClr>
              <a:buSzPts val="3600"/>
              <a:buChar char="●"/>
            </a:pPr>
            <a:r>
              <a:rPr lang="en-US" sz="3600">
                <a:solidFill>
                  <a:schemeClr val="dk1"/>
                </a:solidFill>
              </a:rPr>
              <a:t>However, the thresholds for the Hourly User Account Logins and Hourly User Account Deletions alerts were not surpassed. The attackers' actions stayed within the expected baseline for hourly activity, indicating that our current alert setup has limitations. </a:t>
            </a:r>
            <a:endParaRPr sz="3600">
              <a:solidFill>
                <a:schemeClr val="dk1"/>
              </a:solidFill>
            </a:endParaRPr>
          </a:p>
          <a:p>
            <a:pPr indent="-457200" lvl="0" marL="457200" rtl="0" algn="l">
              <a:lnSpc>
                <a:spcPct val="115000"/>
              </a:lnSpc>
              <a:spcBef>
                <a:spcPts val="0"/>
              </a:spcBef>
              <a:spcAft>
                <a:spcPts val="0"/>
              </a:spcAft>
              <a:buClr>
                <a:schemeClr val="dk1"/>
              </a:buClr>
              <a:buSzPts val="3600"/>
              <a:buChar char="●"/>
            </a:pPr>
            <a:r>
              <a:rPr lang="en-US" sz="3600">
                <a:solidFill>
                  <a:schemeClr val="dk1"/>
                </a:solidFill>
              </a:rPr>
              <a:t>This highlights a significant weakness: relying solely on threshold-based alerts can be ineffective if attackers operate within normal behavioral patterns, underscoring the need for more sophisticated detection methods.</a:t>
            </a:r>
            <a:endParaRPr sz="36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77" name="Google Shape;1577;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8" name="Google Shape;1578;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Our findings showed that the threshold for the Hourly Failed Activities alert was accurate, as it successfully identified suspicious behavior. </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Although the other two alerts were not triggered, we believe the thresholds were appropriate. The attackers' activity blended into typical daily behavior, and lowering the thresholds further would have led to excessive alert fatigue. </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This emphasizes the importance of not relying solely on alerts for security. Instead, alerts should be one of several tools used to monitor and defend networks, systems, and environments effectively.</a:t>
            </a:r>
            <a:endParaRPr sz="36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84" name="Google Shape;1584;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5" name="Google Shape;1585;p109"/>
          <p:cNvSpPr txBox="1"/>
          <p:nvPr>
            <p:ph idx="3" type="body"/>
          </p:nvPr>
        </p:nvSpPr>
        <p:spPr>
          <a:xfrm>
            <a:off x="717350" y="23878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While our alerts struggled to catch the attacker, our dashboards proved much more effective. </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By analyzing the attack logs visually, we could easily identify spikes in suspicious activity over two sustained three-hour intervals. The attackers spread out their activity to avoid triggering our alerts, but these patterns were clearly visible on the dashboards. </a:t>
            </a:r>
            <a:endParaRPr sz="3600">
              <a:solidFill>
                <a:schemeClr val="dk1"/>
              </a:solidFill>
            </a:endParaRPr>
          </a:p>
          <a:p>
            <a:pPr indent="-457200" lvl="0" marL="914400" rtl="0" algn="l">
              <a:lnSpc>
                <a:spcPct val="115000"/>
              </a:lnSpc>
              <a:spcBef>
                <a:spcPts val="1000"/>
              </a:spcBef>
              <a:spcAft>
                <a:spcPts val="1000"/>
              </a:spcAft>
              <a:buClr>
                <a:schemeClr val="dk1"/>
              </a:buClr>
              <a:buSzPts val="3600"/>
              <a:buChar char="●"/>
            </a:pPr>
            <a:r>
              <a:rPr lang="en-US" sz="3600">
                <a:solidFill>
                  <a:schemeClr val="dk1"/>
                </a:solidFill>
              </a:rPr>
              <a:t>We observed notable spikes from 12 AM to 3 AM and 8 AM to 11 AM, with increased user account lockouts, password reset attempts, and successful logins. This highlights the value of dashboards in identifying subtle attack patterns that alerts might miss.</a:t>
            </a:r>
            <a:endParaRPr sz="36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591" name="Google Shape;1591;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92" name="Google Shape;1592;p110"/>
          <p:cNvPicPr preferRelativeResize="0"/>
          <p:nvPr/>
        </p:nvPicPr>
        <p:blipFill>
          <a:blip r:embed="rId3">
            <a:alphaModFix/>
          </a:blip>
          <a:stretch>
            <a:fillRect/>
          </a:stretch>
        </p:blipFill>
        <p:spPr>
          <a:xfrm>
            <a:off x="1520825" y="1883300"/>
            <a:ext cx="10745100" cy="5783200"/>
          </a:xfrm>
          <a:prstGeom prst="rect">
            <a:avLst/>
          </a:prstGeom>
          <a:noFill/>
          <a:ln>
            <a:noFill/>
          </a:ln>
        </p:spPr>
      </p:pic>
      <p:pic>
        <p:nvPicPr>
          <p:cNvPr id="1593" name="Google Shape;1593;p110"/>
          <p:cNvPicPr preferRelativeResize="0"/>
          <p:nvPr/>
        </p:nvPicPr>
        <p:blipFill>
          <a:blip r:embed="rId4">
            <a:alphaModFix/>
          </a:blip>
          <a:stretch>
            <a:fillRect/>
          </a:stretch>
        </p:blipFill>
        <p:spPr>
          <a:xfrm>
            <a:off x="12901175" y="1883300"/>
            <a:ext cx="10745101" cy="5783200"/>
          </a:xfrm>
          <a:prstGeom prst="rect">
            <a:avLst/>
          </a:prstGeom>
          <a:noFill/>
          <a:ln>
            <a:noFill/>
          </a:ln>
        </p:spPr>
      </p:pic>
      <p:pic>
        <p:nvPicPr>
          <p:cNvPr id="1594" name="Google Shape;1594;p110"/>
          <p:cNvPicPr preferRelativeResize="0"/>
          <p:nvPr/>
        </p:nvPicPr>
        <p:blipFill>
          <a:blip r:embed="rId5">
            <a:alphaModFix/>
          </a:blip>
          <a:stretch>
            <a:fillRect/>
          </a:stretch>
        </p:blipFill>
        <p:spPr>
          <a:xfrm>
            <a:off x="1510775" y="8126600"/>
            <a:ext cx="10745100" cy="4984475"/>
          </a:xfrm>
          <a:prstGeom prst="rect">
            <a:avLst/>
          </a:prstGeom>
          <a:noFill/>
          <a:ln>
            <a:noFill/>
          </a:ln>
        </p:spPr>
      </p:pic>
      <p:pic>
        <p:nvPicPr>
          <p:cNvPr id="1595" name="Google Shape;1595;p110"/>
          <p:cNvPicPr preferRelativeResize="0"/>
          <p:nvPr/>
        </p:nvPicPr>
        <p:blipFill>
          <a:blip r:embed="rId6">
            <a:alphaModFix/>
          </a:blip>
          <a:stretch>
            <a:fillRect/>
          </a:stretch>
        </p:blipFill>
        <p:spPr>
          <a:xfrm>
            <a:off x="13019575" y="8126600"/>
            <a:ext cx="10626701" cy="4984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01" name="Google Shape;1601;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2" name="Google Shape;1602;p11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3600">
              <a:solidFill>
                <a:schemeClr val="dk1"/>
              </a:solidFill>
            </a:endParaRPr>
          </a:p>
          <a:p>
            <a:pPr indent="-457200" lvl="0" marL="914400" rtl="0" algn="l">
              <a:lnSpc>
                <a:spcPct val="115000"/>
              </a:lnSpc>
              <a:spcBef>
                <a:spcPts val="1200"/>
              </a:spcBef>
              <a:spcAft>
                <a:spcPts val="0"/>
              </a:spcAft>
              <a:buClr>
                <a:schemeClr val="dk1"/>
              </a:buClr>
              <a:buSzPts val="3600"/>
              <a:buChar char="●"/>
            </a:pPr>
            <a:r>
              <a:rPr lang="en-US" sz="3600">
                <a:solidFill>
                  <a:schemeClr val="dk1"/>
                </a:solidFill>
              </a:rPr>
              <a:t>The GET and POST methods had drastic changes in their average numbers over time. GET 9851 &gt; 3151 and POST 106 &gt; 1324</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There were two instances of high POST activity: 6PM (730) and 8PM (1415)</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There are large spikes of GET requests and then one large POST method at 8pm (1296)</a:t>
            </a:r>
            <a:endParaRPr sz="3600">
              <a:solidFill>
                <a:schemeClr val="dk1"/>
              </a:solidFill>
            </a:endParaRPr>
          </a:p>
          <a:p>
            <a:pPr indent="-457200" lvl="0" marL="914400" rtl="0" algn="l">
              <a:lnSpc>
                <a:spcPct val="115000"/>
              </a:lnSpc>
              <a:spcBef>
                <a:spcPts val="0"/>
              </a:spcBef>
              <a:spcAft>
                <a:spcPts val="0"/>
              </a:spcAft>
              <a:buClr>
                <a:schemeClr val="dk1"/>
              </a:buClr>
              <a:buSzPts val="3600"/>
              <a:buChar char="●"/>
            </a:pPr>
            <a:r>
              <a:rPr lang="en-US" sz="3600">
                <a:solidFill>
                  <a:schemeClr val="dk1"/>
                </a:solidFill>
              </a:rPr>
              <a:t>There was a significant drop in referrer domains</a:t>
            </a:r>
            <a:endParaRPr sz="36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1603" name="Google Shape;1603;p111"/>
          <p:cNvPicPr preferRelativeResize="0"/>
          <p:nvPr/>
        </p:nvPicPr>
        <p:blipFill>
          <a:blip r:embed="rId3">
            <a:alphaModFix/>
          </a:blip>
          <a:stretch>
            <a:fillRect/>
          </a:stretch>
        </p:blipFill>
        <p:spPr>
          <a:xfrm>
            <a:off x="7886350" y="7350829"/>
            <a:ext cx="8576850" cy="5868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933059" y="7347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09" name="Google Shape;1609;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0" name="Google Shape;1610;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Significant drop in all response codes (primarily 200 codes) - 404 codes drastically increased</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Around 10pm on March 25, 2020 there were roughly 937 events from international sources compared to the rest of the day which were 120 or less</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There was a huge increase in locational access from Kharkiv (432) and Kiev (439), Ukraine </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There were two large chunks of URI data that appeared on the chart for /VSI_Account_logon.php and /files/logstash/logstash-1.3.2-monolithic.jar</a:t>
            </a:r>
            <a:endParaRPr sz="36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1611" name="Google Shape;1611;p112"/>
          <p:cNvPicPr preferRelativeResize="0"/>
          <p:nvPr/>
        </p:nvPicPr>
        <p:blipFill>
          <a:blip r:embed="rId3">
            <a:alphaModFix/>
          </a:blip>
          <a:stretch>
            <a:fillRect/>
          </a:stretch>
        </p:blipFill>
        <p:spPr>
          <a:xfrm>
            <a:off x="4824675" y="9075000"/>
            <a:ext cx="14728150" cy="4425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17" name="Google Shape;1617;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8" name="Google Shape;1618;p11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In this instance, what</a:t>
            </a:r>
            <a:r>
              <a:rPr lang="en-US" sz="4400">
                <a:solidFill>
                  <a:schemeClr val="dk1"/>
                </a:solidFill>
              </a:rPr>
              <a:t> seems like a Bruteforce attack has occured. This is based on the number of failed logins, POST methods and vector of /VSI_Account_logon.php</a:t>
            </a:r>
            <a:endParaRPr sz="4400">
              <a:solidFill>
                <a:schemeClr val="dk1"/>
              </a:solidFill>
            </a:endParaRPr>
          </a:p>
        </p:txBody>
      </p:sp>
      <p:pic>
        <p:nvPicPr>
          <p:cNvPr id="1619" name="Google Shape;1619;p113"/>
          <p:cNvPicPr preferRelativeResize="0"/>
          <p:nvPr/>
        </p:nvPicPr>
        <p:blipFill>
          <a:blip r:embed="rId3">
            <a:alphaModFix/>
          </a:blip>
          <a:stretch>
            <a:fillRect/>
          </a:stretch>
        </p:blipFill>
        <p:spPr>
          <a:xfrm>
            <a:off x="11374761" y="5736700"/>
            <a:ext cx="10593791" cy="6599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25" name="Google Shape;1625;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26" name="Google Shape;1626;p114"/>
          <p:cNvPicPr preferRelativeResize="0"/>
          <p:nvPr/>
        </p:nvPicPr>
        <p:blipFill>
          <a:blip r:embed="rId3">
            <a:alphaModFix/>
          </a:blip>
          <a:stretch>
            <a:fillRect/>
          </a:stretch>
        </p:blipFill>
        <p:spPr>
          <a:xfrm>
            <a:off x="13021175" y="1973175"/>
            <a:ext cx="10816601" cy="5519775"/>
          </a:xfrm>
          <a:prstGeom prst="rect">
            <a:avLst/>
          </a:prstGeom>
          <a:noFill/>
          <a:ln>
            <a:noFill/>
          </a:ln>
        </p:spPr>
      </p:pic>
      <p:pic>
        <p:nvPicPr>
          <p:cNvPr id="1627" name="Google Shape;1627;p114"/>
          <p:cNvPicPr preferRelativeResize="0"/>
          <p:nvPr/>
        </p:nvPicPr>
        <p:blipFill>
          <a:blip r:embed="rId4">
            <a:alphaModFix/>
          </a:blip>
          <a:stretch>
            <a:fillRect/>
          </a:stretch>
        </p:blipFill>
        <p:spPr>
          <a:xfrm>
            <a:off x="1490825" y="1870652"/>
            <a:ext cx="10419000" cy="5511898"/>
          </a:xfrm>
          <a:prstGeom prst="rect">
            <a:avLst/>
          </a:prstGeom>
          <a:noFill/>
          <a:ln>
            <a:noFill/>
          </a:ln>
        </p:spPr>
      </p:pic>
      <p:pic>
        <p:nvPicPr>
          <p:cNvPr id="1628" name="Google Shape;1628;p114"/>
          <p:cNvPicPr preferRelativeResize="0"/>
          <p:nvPr/>
        </p:nvPicPr>
        <p:blipFill>
          <a:blip r:embed="rId5">
            <a:alphaModFix/>
          </a:blip>
          <a:stretch>
            <a:fillRect/>
          </a:stretch>
        </p:blipFill>
        <p:spPr>
          <a:xfrm>
            <a:off x="1490825" y="7511725"/>
            <a:ext cx="10419000" cy="5442275"/>
          </a:xfrm>
          <a:prstGeom prst="rect">
            <a:avLst/>
          </a:prstGeom>
          <a:noFill/>
          <a:ln>
            <a:noFill/>
          </a:ln>
        </p:spPr>
      </p:pic>
      <p:pic>
        <p:nvPicPr>
          <p:cNvPr id="1629" name="Google Shape;1629;p114"/>
          <p:cNvPicPr preferRelativeResize="0"/>
          <p:nvPr/>
        </p:nvPicPr>
        <p:blipFill>
          <a:blip r:embed="rId6">
            <a:alphaModFix/>
          </a:blip>
          <a:stretch>
            <a:fillRect/>
          </a:stretch>
        </p:blipFill>
        <p:spPr>
          <a:xfrm>
            <a:off x="13021175" y="7553388"/>
            <a:ext cx="10745100" cy="5358950"/>
          </a:xfrm>
          <a:prstGeom prst="rect">
            <a:avLst/>
          </a:prstGeom>
          <a:noFill/>
          <a:ln>
            <a:noFill/>
          </a:ln>
        </p:spPr>
      </p:pic>
      <p:pic>
        <p:nvPicPr>
          <p:cNvPr id="1630" name="Google Shape;1630;p114"/>
          <p:cNvPicPr preferRelativeResize="0"/>
          <p:nvPr/>
        </p:nvPicPr>
        <p:blipFill>
          <a:blip r:embed="rId7">
            <a:alphaModFix/>
          </a:blip>
          <a:stretch>
            <a:fillRect/>
          </a:stretch>
        </p:blipFill>
        <p:spPr>
          <a:xfrm>
            <a:off x="8770150" y="2889400"/>
            <a:ext cx="7229475" cy="5200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pic>
        <p:nvPicPr>
          <p:cNvPr id="1635" name="Google Shape;1635;p11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36" name="Google Shape;1636;p11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37" name="Google Shape;1637;p11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38" name="Google Shape;1638;p11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44" name="Google Shape;1644;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5" name="Google Shape;1645;p116"/>
          <p:cNvSpPr txBox="1"/>
          <p:nvPr>
            <p:ph idx="3" type="body"/>
          </p:nvPr>
        </p:nvSpPr>
        <p:spPr>
          <a:xfrm>
            <a:off x="703375" y="2295400"/>
            <a:ext cx="22942800" cy="4249500"/>
          </a:xfrm>
          <a:prstGeom prst="rect">
            <a:avLst/>
          </a:prstGeom>
        </p:spPr>
        <p:txBody>
          <a:bodyPr anchorCtr="0" anchor="t" bIns="2437975" lIns="1219000" spcFirstLastPara="1" rIns="1219000" wrap="square" tIns="0">
            <a:noAutofit/>
          </a:bodyPr>
          <a:lstStyle/>
          <a:p>
            <a:pPr indent="-457200" lvl="0" marL="914400" rtl="0" algn="l">
              <a:lnSpc>
                <a:spcPct val="115000"/>
              </a:lnSpc>
              <a:spcBef>
                <a:spcPts val="0"/>
              </a:spcBef>
              <a:spcAft>
                <a:spcPts val="0"/>
              </a:spcAft>
              <a:buClr>
                <a:schemeClr val="dk1"/>
              </a:buClr>
              <a:buSzPts val="3600"/>
              <a:buChar char="●"/>
            </a:pPr>
            <a:r>
              <a:rPr lang="en-US" sz="3600">
                <a:solidFill>
                  <a:schemeClr val="dk1"/>
                </a:solidFill>
              </a:rPr>
              <a:t>What were your overall findings from the attack that took place?</a:t>
            </a:r>
            <a:endParaRPr sz="3600">
              <a:solidFill>
                <a:schemeClr val="dk1"/>
              </a:solidFill>
            </a:endParaRPr>
          </a:p>
          <a:p>
            <a:pPr indent="0" lvl="0" marL="0" rtl="0" algn="l">
              <a:lnSpc>
                <a:spcPct val="115000"/>
              </a:lnSpc>
              <a:spcBef>
                <a:spcPts val="1000"/>
              </a:spcBef>
              <a:spcAft>
                <a:spcPts val="0"/>
              </a:spcAft>
              <a:buNone/>
            </a:pPr>
            <a:r>
              <a:rPr lang="en-US" sz="3600">
                <a:solidFill>
                  <a:schemeClr val="dk1"/>
                </a:solidFill>
              </a:rPr>
              <a:t>In general, baseline reports should not be expected to be a “catch-all” for incidents and it is imperative to have monitoring with </a:t>
            </a:r>
            <a:r>
              <a:rPr lang="en-US" sz="3600">
                <a:solidFill>
                  <a:schemeClr val="dk1"/>
                </a:solidFill>
              </a:rPr>
              <a:t>digestible</a:t>
            </a:r>
            <a:r>
              <a:rPr lang="en-US" sz="3600">
                <a:solidFill>
                  <a:schemeClr val="dk1"/>
                </a:solidFill>
              </a:rPr>
              <a:t> visuals for more intimate views of the data as well as a live stream of data in order to catch the vectors while they are in motion as opposed to days later.</a:t>
            </a:r>
            <a:br>
              <a:rPr lang="en-US" sz="3600">
                <a:solidFill>
                  <a:schemeClr val="dk1"/>
                </a:solidFill>
              </a:rPr>
            </a:br>
            <a:endParaRPr sz="36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1646" name="Google Shape;1646;p116"/>
          <p:cNvPicPr preferRelativeResize="0"/>
          <p:nvPr/>
        </p:nvPicPr>
        <p:blipFill>
          <a:blip r:embed="rId3">
            <a:alphaModFix/>
          </a:blip>
          <a:stretch>
            <a:fillRect/>
          </a:stretch>
        </p:blipFill>
        <p:spPr>
          <a:xfrm>
            <a:off x="15461250" y="5190781"/>
            <a:ext cx="8717600" cy="7763225"/>
          </a:xfrm>
          <a:prstGeom prst="rect">
            <a:avLst/>
          </a:prstGeom>
          <a:noFill/>
          <a:ln>
            <a:noFill/>
          </a:ln>
        </p:spPr>
      </p:pic>
      <p:sp>
        <p:nvSpPr>
          <p:cNvPr id="1647" name="Google Shape;1647;p116"/>
          <p:cNvSpPr txBox="1"/>
          <p:nvPr/>
        </p:nvSpPr>
        <p:spPr>
          <a:xfrm>
            <a:off x="1831425" y="5175825"/>
            <a:ext cx="13541400" cy="7778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SzPts val="3600"/>
              <a:buFont typeface="Roboto"/>
              <a:buChar char="●"/>
            </a:pPr>
            <a:r>
              <a:rPr lang="en-US" sz="3600">
                <a:latin typeface="Roboto"/>
                <a:ea typeface="Roboto"/>
                <a:cs typeface="Roboto"/>
                <a:sym typeface="Roboto"/>
              </a:rPr>
              <a:t>To protect VSI from future attacks, what future mitigations would you recommend?</a:t>
            </a:r>
            <a:br>
              <a:rPr lang="en-US" sz="3600">
                <a:latin typeface="Roboto"/>
                <a:ea typeface="Roboto"/>
                <a:cs typeface="Roboto"/>
                <a:sym typeface="Roboto"/>
              </a:rPr>
            </a:br>
            <a:endParaRPr sz="3600">
              <a:latin typeface="Roboto"/>
              <a:ea typeface="Roboto"/>
              <a:cs typeface="Roboto"/>
              <a:sym typeface="Roboto"/>
            </a:endParaRPr>
          </a:p>
          <a:p>
            <a:pPr indent="-457200" lvl="0" marL="457200" rtl="0" algn="l">
              <a:spcBef>
                <a:spcPts val="0"/>
              </a:spcBef>
              <a:spcAft>
                <a:spcPts val="0"/>
              </a:spcAft>
              <a:buSzPts val="3600"/>
              <a:buFont typeface="Roboto"/>
              <a:buAutoNum type="arabicPeriod"/>
            </a:pPr>
            <a:r>
              <a:rPr lang="en-US" sz="3600">
                <a:latin typeface="Roboto"/>
                <a:ea typeface="Roboto"/>
                <a:cs typeface="Roboto"/>
                <a:sym typeface="Roboto"/>
              </a:rPr>
              <a:t>Enable automatic account lockouts after a set number of failed password attempts.</a:t>
            </a:r>
            <a:br>
              <a:rPr lang="en-US" sz="3600">
                <a:latin typeface="Roboto"/>
                <a:ea typeface="Roboto"/>
                <a:cs typeface="Roboto"/>
                <a:sym typeface="Roboto"/>
              </a:rPr>
            </a:br>
            <a:endParaRPr sz="3600">
              <a:latin typeface="Roboto"/>
              <a:ea typeface="Roboto"/>
              <a:cs typeface="Roboto"/>
              <a:sym typeface="Roboto"/>
            </a:endParaRPr>
          </a:p>
          <a:p>
            <a:pPr indent="-457200" lvl="0" marL="457200" rtl="0" algn="l">
              <a:spcBef>
                <a:spcPts val="0"/>
              </a:spcBef>
              <a:spcAft>
                <a:spcPts val="0"/>
              </a:spcAft>
              <a:buSzPts val="3600"/>
              <a:buFont typeface="Roboto"/>
              <a:buAutoNum type="arabicPeriod"/>
            </a:pPr>
            <a:r>
              <a:rPr lang="en-US" sz="3600">
                <a:latin typeface="Roboto"/>
                <a:ea typeface="Roboto"/>
                <a:cs typeface="Roboto"/>
                <a:sym typeface="Roboto"/>
              </a:rPr>
              <a:t>Enforce more strict password rules for stronger security.</a:t>
            </a:r>
            <a:br>
              <a:rPr lang="en-US" sz="3600">
                <a:latin typeface="Roboto"/>
                <a:ea typeface="Roboto"/>
                <a:cs typeface="Roboto"/>
                <a:sym typeface="Roboto"/>
              </a:rPr>
            </a:br>
            <a:endParaRPr sz="3600">
              <a:latin typeface="Roboto"/>
              <a:ea typeface="Roboto"/>
              <a:cs typeface="Roboto"/>
              <a:sym typeface="Roboto"/>
            </a:endParaRPr>
          </a:p>
          <a:p>
            <a:pPr indent="-457200" lvl="0" marL="457200" rtl="0" algn="l">
              <a:spcBef>
                <a:spcPts val="0"/>
              </a:spcBef>
              <a:spcAft>
                <a:spcPts val="0"/>
              </a:spcAft>
              <a:buSzPts val="3600"/>
              <a:buFont typeface="Roboto"/>
              <a:buAutoNum type="arabicPeriod"/>
            </a:pPr>
            <a:r>
              <a:rPr lang="en-US" sz="3600">
                <a:latin typeface="Roboto"/>
                <a:ea typeface="Roboto"/>
                <a:cs typeface="Roboto"/>
                <a:sym typeface="Roboto"/>
              </a:rPr>
              <a:t>Restrict admin permissions to only what's necessary.</a:t>
            </a:r>
            <a:br>
              <a:rPr lang="en-US" sz="3600">
                <a:latin typeface="Roboto"/>
                <a:ea typeface="Roboto"/>
                <a:cs typeface="Roboto"/>
                <a:sym typeface="Roboto"/>
              </a:rPr>
            </a:br>
            <a:endParaRPr sz="3600">
              <a:latin typeface="Roboto"/>
              <a:ea typeface="Roboto"/>
              <a:cs typeface="Roboto"/>
              <a:sym typeface="Roboto"/>
            </a:endParaRPr>
          </a:p>
          <a:p>
            <a:pPr indent="-457200" lvl="0" marL="457200" rtl="0" algn="l">
              <a:spcBef>
                <a:spcPts val="0"/>
              </a:spcBef>
              <a:spcAft>
                <a:spcPts val="0"/>
              </a:spcAft>
              <a:buSzPts val="3600"/>
              <a:buFont typeface="Roboto"/>
              <a:buAutoNum type="arabicPeriod"/>
            </a:pPr>
            <a:r>
              <a:rPr lang="en-US" sz="3600">
                <a:latin typeface="Roboto"/>
                <a:ea typeface="Roboto"/>
                <a:cs typeface="Roboto"/>
                <a:sym typeface="Roboto"/>
              </a:rPr>
              <a:t>Limit connections from unexpected countries or regions.</a:t>
            </a:r>
            <a:br>
              <a:rPr lang="en-US" sz="3600">
                <a:latin typeface="Roboto"/>
                <a:ea typeface="Roboto"/>
                <a:cs typeface="Roboto"/>
                <a:sym typeface="Roboto"/>
              </a:rPr>
            </a:br>
            <a:endParaRPr sz="3600">
              <a:latin typeface="Roboto"/>
              <a:ea typeface="Roboto"/>
              <a:cs typeface="Roboto"/>
              <a:sym typeface="Roboto"/>
            </a:endParaRPr>
          </a:p>
          <a:p>
            <a:pPr indent="-457200" lvl="0" marL="457200" rtl="0" algn="l">
              <a:spcBef>
                <a:spcPts val="0"/>
              </a:spcBef>
              <a:spcAft>
                <a:spcPts val="0"/>
              </a:spcAft>
              <a:buSzPts val="3600"/>
              <a:buFont typeface="Roboto"/>
              <a:buAutoNum type="arabicPeriod"/>
            </a:pPr>
            <a:r>
              <a:rPr lang="en-US" sz="3600">
                <a:latin typeface="Roboto"/>
                <a:ea typeface="Roboto"/>
                <a:cs typeface="Roboto"/>
                <a:sym typeface="Roboto"/>
              </a:rPr>
              <a:t>Restrict repeated connection attempts from a single source within a defined timeframe.</a:t>
            </a:r>
            <a:endParaRPr sz="3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3600"/>
          </a:p>
          <a:p>
            <a:pPr indent="0" lvl="0" marL="0" rtl="0" algn="l">
              <a:spcBef>
                <a:spcPts val="0"/>
              </a:spcBef>
              <a:spcAft>
                <a:spcPts val="0"/>
              </a:spcAft>
              <a:buNone/>
            </a:pPr>
            <a:r>
              <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idx="3" type="body"/>
          </p:nvPr>
        </p:nvSpPr>
        <p:spPr>
          <a:xfrm>
            <a:off x="777250" y="5297750"/>
            <a:ext cx="16624200" cy="4623300"/>
          </a:xfrm>
          <a:prstGeom prst="rect">
            <a:avLst/>
          </a:prstGeom>
        </p:spPr>
        <p:txBody>
          <a:bodyPr anchorCtr="0" anchor="t" bIns="2437975" lIns="1219000" spcFirstLastPara="1" rIns="1219000" wrap="square" tIns="0">
            <a:noAutofit/>
          </a:bodyPr>
          <a:lstStyle/>
          <a:p>
            <a:pPr indent="-457200" lvl="0" marL="0" rtl="0" algn="l">
              <a:lnSpc>
                <a:spcPct val="115000"/>
              </a:lnSpc>
              <a:spcBef>
                <a:spcPts val="1200"/>
              </a:spcBef>
              <a:spcAft>
                <a:spcPts val="0"/>
              </a:spcAft>
              <a:buClr>
                <a:schemeClr val="dk1"/>
              </a:buClr>
              <a:buSzPts val="3600"/>
              <a:buChar char="●"/>
            </a:pPr>
            <a:r>
              <a:rPr lang="en-US" sz="3600">
                <a:solidFill>
                  <a:schemeClr val="dk1"/>
                </a:solidFill>
              </a:rPr>
              <a:t>Apache web server for the admin webpage.</a:t>
            </a:r>
            <a:br>
              <a:rPr lang="en-US" sz="3600">
                <a:solidFill>
                  <a:schemeClr val="dk1"/>
                </a:solidFill>
              </a:rPr>
            </a:br>
            <a:r>
              <a:rPr lang="en-US" sz="3600">
                <a:solidFill>
                  <a:schemeClr val="dk1"/>
                </a:solidFill>
              </a:rPr>
              <a:t>Windows OS handling critical back-end functions.</a:t>
            </a:r>
            <a:endParaRPr sz="3600">
              <a:solidFill>
                <a:schemeClr val="dk1"/>
              </a:solidFill>
            </a:endParaRPr>
          </a:p>
          <a:p>
            <a:pPr indent="-457200" lvl="0" marL="0" rtl="0" algn="l">
              <a:lnSpc>
                <a:spcPct val="115000"/>
              </a:lnSpc>
              <a:spcBef>
                <a:spcPts val="0"/>
              </a:spcBef>
              <a:spcAft>
                <a:spcPts val="0"/>
              </a:spcAft>
              <a:buClr>
                <a:schemeClr val="dk1"/>
              </a:buClr>
              <a:buSzPts val="3600"/>
              <a:buChar char="●"/>
            </a:pPr>
            <a:r>
              <a:rPr lang="en-US" sz="3600">
                <a:solidFill>
                  <a:schemeClr val="dk1"/>
                </a:solidFill>
              </a:rPr>
              <a:t>Past logs from the networking team are available to help us establish baselines of regular expected activity.	</a:t>
            </a:r>
            <a:endParaRPr sz="3600">
              <a:solidFill>
                <a:schemeClr val="dk1"/>
              </a:solidFill>
            </a:endParaRPr>
          </a:p>
          <a:p>
            <a:pPr indent="-457200" lvl="0" marL="0" rtl="0" algn="l">
              <a:lnSpc>
                <a:spcPct val="115000"/>
              </a:lnSpc>
              <a:spcBef>
                <a:spcPts val="0"/>
              </a:spcBef>
              <a:spcAft>
                <a:spcPts val="0"/>
              </a:spcAft>
              <a:buClr>
                <a:schemeClr val="dk1"/>
              </a:buClr>
              <a:buSzPts val="3600"/>
              <a:buFont typeface="Arial"/>
              <a:buChar char="●"/>
            </a:pPr>
            <a:r>
              <a:rPr lang="en-US" sz="3600">
                <a:solidFill>
                  <a:schemeClr val="dk1"/>
                </a:solidFill>
              </a:rPr>
              <a:t>Logs provided:</a:t>
            </a:r>
            <a:endParaRPr sz="3600">
              <a:solidFill>
                <a:schemeClr val="dk1"/>
              </a:solidFill>
            </a:endParaRPr>
          </a:p>
          <a:p>
            <a:pPr indent="-457200" lvl="0" marL="0" rtl="0" algn="l">
              <a:lnSpc>
                <a:spcPct val="115000"/>
              </a:lnSpc>
              <a:spcBef>
                <a:spcPts val="0"/>
              </a:spcBef>
              <a:spcAft>
                <a:spcPts val="0"/>
              </a:spcAft>
              <a:buClr>
                <a:schemeClr val="dk1"/>
              </a:buClr>
              <a:buSzPts val="3600"/>
              <a:buFont typeface="Arial"/>
              <a:buChar char="●"/>
            </a:pPr>
            <a:r>
              <a:rPr lang="en-US" sz="3600">
                <a:solidFill>
                  <a:schemeClr val="dk1"/>
                </a:solidFill>
              </a:rPr>
              <a:t>Windows Server Logs with intellectual property on VR projects.</a:t>
            </a:r>
            <a:endParaRPr sz="3600">
              <a:solidFill>
                <a:schemeClr val="dk1"/>
              </a:solidFill>
            </a:endParaRPr>
          </a:p>
          <a:p>
            <a:pPr indent="-457200" lvl="0" marL="0" rtl="0" algn="l">
              <a:lnSpc>
                <a:spcPct val="115000"/>
              </a:lnSpc>
              <a:spcBef>
                <a:spcPts val="0"/>
              </a:spcBef>
              <a:spcAft>
                <a:spcPts val="0"/>
              </a:spcAft>
              <a:buClr>
                <a:schemeClr val="dk1"/>
              </a:buClr>
              <a:buSzPts val="3600"/>
              <a:buFont typeface="Arial"/>
              <a:buChar char="●"/>
            </a:pPr>
            <a:r>
              <a:rPr lang="en-US" sz="3600">
                <a:solidFill>
                  <a:schemeClr val="dk1"/>
                </a:solidFill>
              </a:rPr>
              <a:t>Apache Server Logs for the public website, vsi-company.com.</a:t>
            </a:r>
            <a:endParaRPr sz="3600">
              <a:solidFill>
                <a:schemeClr val="dk1"/>
              </a:solidFill>
            </a:endParaRPr>
          </a:p>
          <a:p>
            <a:pPr indent="0" lvl="0" marL="457200" rtl="0" algn="l">
              <a:lnSpc>
                <a:spcPct val="115000"/>
              </a:lnSpc>
              <a:spcBef>
                <a:spcPts val="1200"/>
              </a:spcBef>
              <a:spcAft>
                <a:spcPts val="0"/>
              </a:spcAft>
              <a:buNone/>
            </a:pPr>
            <a:r>
              <a:t/>
            </a:r>
            <a:endParaRPr sz="3600">
              <a:solidFill>
                <a:schemeClr val="dk1"/>
              </a:solidFill>
            </a:endParaRPr>
          </a:p>
          <a:p>
            <a:pPr indent="0" lvl="0" marL="914400" rtl="0" algn="l">
              <a:lnSpc>
                <a:spcPct val="115000"/>
              </a:lnSpc>
              <a:spcBef>
                <a:spcPts val="1200"/>
              </a:spcBef>
              <a:spcAft>
                <a:spcPts val="1000"/>
              </a:spcAft>
              <a:buNone/>
            </a:pPr>
            <a:r>
              <a:t/>
            </a:r>
            <a:endParaRPr sz="3600">
              <a:solidFill>
                <a:schemeClr val="dk1"/>
              </a:solidFill>
            </a:endParaRPr>
          </a:p>
        </p:txBody>
      </p:sp>
      <p:sp>
        <p:nvSpPr>
          <p:cNvPr id="1344" name="Google Shape;1344;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5" name="Google Shape;1345;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descr="Hacker vector - Technology - FREE-VECTORS.NET" id="1346" name="Google Shape;1346;p86"/>
          <p:cNvPicPr preferRelativeResize="0"/>
          <p:nvPr/>
        </p:nvPicPr>
        <p:blipFill>
          <a:blip r:embed="rId3">
            <a:alphaModFix/>
          </a:blip>
          <a:stretch>
            <a:fillRect/>
          </a:stretch>
        </p:blipFill>
        <p:spPr>
          <a:xfrm>
            <a:off x="17341475" y="4735413"/>
            <a:ext cx="6565424" cy="4924074"/>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1347" name="Google Shape;1347;p86"/>
          <p:cNvSpPr txBox="1"/>
          <p:nvPr/>
        </p:nvSpPr>
        <p:spPr>
          <a:xfrm>
            <a:off x="777250" y="2239025"/>
            <a:ext cx="23129700" cy="2406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chemeClr val="dk1"/>
              </a:buClr>
              <a:buSzPts val="3600"/>
              <a:buFont typeface="Roboto"/>
              <a:buChar char="●"/>
            </a:pPr>
            <a:r>
              <a:rPr lang="en-US" sz="3600">
                <a:solidFill>
                  <a:schemeClr val="dk1"/>
                </a:solidFill>
                <a:latin typeface="Roboto"/>
                <a:ea typeface="Roboto"/>
                <a:cs typeface="Roboto"/>
                <a:sym typeface="Roboto"/>
              </a:rPr>
              <a:t>We are SOC analysts at Virtual Space Industries (VSI), a company designing virtual-reality programs for businesses.</a:t>
            </a:r>
            <a:endParaRPr sz="3600">
              <a:solidFill>
                <a:schemeClr val="dk1"/>
              </a:solidFill>
              <a:latin typeface="Roboto"/>
              <a:ea typeface="Roboto"/>
              <a:cs typeface="Roboto"/>
              <a:sym typeface="Roboto"/>
            </a:endParaRPr>
          </a:p>
          <a:p>
            <a:pPr indent="-457200" lvl="0" marL="457200" rtl="0" algn="l">
              <a:lnSpc>
                <a:spcPct val="115000"/>
              </a:lnSpc>
              <a:spcBef>
                <a:spcPts val="0"/>
              </a:spcBef>
              <a:spcAft>
                <a:spcPts val="0"/>
              </a:spcAft>
              <a:buClr>
                <a:schemeClr val="dk1"/>
              </a:buClr>
              <a:buSzPts val="3600"/>
              <a:buFont typeface="Roboto"/>
              <a:buChar char="●"/>
            </a:pPr>
            <a:r>
              <a:rPr lang="en-US" sz="3600">
                <a:solidFill>
                  <a:schemeClr val="dk1"/>
                </a:solidFill>
                <a:latin typeface="Roboto"/>
                <a:ea typeface="Roboto"/>
                <a:cs typeface="Roboto"/>
                <a:sym typeface="Roboto"/>
              </a:rPr>
              <a:t>VSI is worried that a competitor, JobeCorp, may launch cyberattacks to disrupt operations.</a:t>
            </a:r>
            <a:endParaRPr sz="3600">
              <a:solidFill>
                <a:schemeClr val="dk1"/>
              </a:solidFill>
              <a:latin typeface="Roboto"/>
              <a:ea typeface="Roboto"/>
              <a:cs typeface="Roboto"/>
              <a:sym typeface="Roboto"/>
            </a:endParaRPr>
          </a:p>
          <a:p>
            <a:pPr indent="-457200" lvl="0" marL="457200" rtl="0" algn="l">
              <a:lnSpc>
                <a:spcPct val="115000"/>
              </a:lnSpc>
              <a:spcBef>
                <a:spcPts val="0"/>
              </a:spcBef>
              <a:spcAft>
                <a:spcPts val="0"/>
              </a:spcAft>
              <a:buClr>
                <a:schemeClr val="dk1"/>
              </a:buClr>
              <a:buSzPts val="3600"/>
              <a:buFont typeface="Roboto"/>
              <a:buChar char="●"/>
            </a:pPr>
            <a:r>
              <a:rPr lang="en-US" sz="3600">
                <a:solidFill>
                  <a:schemeClr val="dk1"/>
                </a:solidFill>
                <a:latin typeface="Roboto"/>
                <a:ea typeface="Roboto"/>
                <a:cs typeface="Roboto"/>
                <a:sym typeface="Roboto"/>
              </a:rPr>
              <a:t>Our role: Use Splunk to monitor and detect potential threats to VSI’s systems and applications.</a:t>
            </a:r>
            <a:endParaRPr sz="3600">
              <a:solidFill>
                <a:schemeClr val="dk1"/>
              </a:solidFill>
              <a:latin typeface="Roboto"/>
              <a:ea typeface="Roboto"/>
              <a:cs typeface="Roboto"/>
              <a:sym typeface="Roboto"/>
            </a:endParaRPr>
          </a:p>
          <a:p>
            <a:pPr indent="-457200" lvl="0" marL="457200" rtl="0" algn="l">
              <a:lnSpc>
                <a:spcPct val="115000"/>
              </a:lnSpc>
              <a:spcBef>
                <a:spcPts val="0"/>
              </a:spcBef>
              <a:spcAft>
                <a:spcPts val="0"/>
              </a:spcAft>
              <a:buClr>
                <a:schemeClr val="dk1"/>
              </a:buClr>
              <a:buSzPts val="3600"/>
              <a:buFont typeface="Roboto"/>
              <a:buChar char="●"/>
            </a:pPr>
            <a:r>
              <a:rPr lang="en-US" sz="3600">
                <a:solidFill>
                  <a:schemeClr val="dk1"/>
                </a:solidFill>
                <a:latin typeface="Roboto"/>
                <a:ea typeface="Roboto"/>
                <a:cs typeface="Roboto"/>
                <a:sym typeface="Roboto"/>
              </a:rPr>
              <a:t>Key assets to monitor:</a:t>
            </a:r>
            <a:endParaRPr/>
          </a:p>
        </p:txBody>
      </p:sp>
      <p:sp>
        <p:nvSpPr>
          <p:cNvPr id="1348" name="Google Shape;1348;p86"/>
          <p:cNvSpPr txBox="1"/>
          <p:nvPr/>
        </p:nvSpPr>
        <p:spPr>
          <a:xfrm>
            <a:off x="998075" y="9901200"/>
            <a:ext cx="16185600" cy="30528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200"/>
              </a:spcBef>
              <a:spcAft>
                <a:spcPts val="0"/>
              </a:spcAft>
              <a:buClr>
                <a:schemeClr val="dk1"/>
              </a:buClr>
              <a:buSzPts val="3600"/>
              <a:buChar char="●"/>
            </a:pPr>
            <a:r>
              <a:rPr lang="en-US" sz="3600">
                <a:solidFill>
                  <a:schemeClr val="dk1"/>
                </a:solidFill>
                <a:latin typeface="Roboto"/>
                <a:ea typeface="Roboto"/>
                <a:cs typeface="Roboto"/>
                <a:sym typeface="Roboto"/>
              </a:rPr>
              <a:t>We will use the provided logs to build a comprehensive set of reports, alerts, and dashboards in Splunk.</a:t>
            </a:r>
            <a:endParaRPr sz="3600">
              <a:solidFill>
                <a:schemeClr val="dk1"/>
              </a:solidFill>
              <a:latin typeface="Roboto"/>
              <a:ea typeface="Roboto"/>
              <a:cs typeface="Roboto"/>
              <a:sym typeface="Roboto"/>
            </a:endParaRPr>
          </a:p>
          <a:p>
            <a:pPr indent="-457200" lvl="0" marL="457200" rtl="0" algn="l">
              <a:lnSpc>
                <a:spcPct val="115000"/>
              </a:lnSpc>
              <a:spcBef>
                <a:spcPts val="0"/>
              </a:spcBef>
              <a:spcAft>
                <a:spcPts val="0"/>
              </a:spcAft>
              <a:buClr>
                <a:schemeClr val="dk1"/>
              </a:buClr>
              <a:buSzPts val="3600"/>
              <a:buChar char="●"/>
            </a:pPr>
            <a:r>
              <a:rPr lang="en-US" sz="3600">
                <a:solidFill>
                  <a:schemeClr val="dk1"/>
                </a:solidFill>
                <a:latin typeface="Roboto"/>
                <a:ea typeface="Roboto"/>
                <a:cs typeface="Roboto"/>
                <a:sym typeface="Roboto"/>
              </a:rPr>
              <a:t>These tools will help us proactively identify and mitigate any potential cyberattacks from JobeCorp or other bad actors.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pic>
        <p:nvPicPr>
          <p:cNvPr id="1353" name="Google Shape;1353;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4" name="Google Shape;1354;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5" name="Google Shape;1355;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56" name="Google Shape;1356;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Add-On for DNS Lookup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Add-On for Splunk: DNS Lookup</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362" name="Google Shape;1362;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3" name="Google Shape;1363;p88"/>
          <p:cNvSpPr txBox="1"/>
          <p:nvPr/>
        </p:nvSpPr>
        <p:spPr>
          <a:xfrm>
            <a:off x="1836425" y="2309550"/>
            <a:ext cx="14504100" cy="102051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SzPts val="3600"/>
              <a:buChar char="●"/>
            </a:pPr>
            <a:r>
              <a:rPr lang="en-US" sz="3600"/>
              <a:t>Enhance your Splunk searches with DNS query results for various record types from any DNS server, adding context to your data analysis.</a:t>
            </a:r>
            <a:endParaRPr sz="3600"/>
          </a:p>
          <a:p>
            <a:pPr indent="-457200" lvl="0" marL="457200" rtl="0" algn="l">
              <a:spcBef>
                <a:spcPts val="0"/>
              </a:spcBef>
              <a:spcAft>
                <a:spcPts val="0"/>
              </a:spcAft>
              <a:buSzPts val="3600"/>
              <a:buChar char="●"/>
            </a:pPr>
            <a:r>
              <a:rPr lang="en-US" sz="3600"/>
              <a:t>Supported lookups include common DNS records like A, MX, NS, and TXT, helping you investigate IP addresses, mail servers, and domain aliases efficiently.</a:t>
            </a:r>
            <a:endParaRPr sz="3600"/>
          </a:p>
          <a:p>
            <a:pPr indent="-457200" lvl="0" marL="457200" rtl="0" algn="l">
              <a:spcBef>
                <a:spcPts val="0"/>
              </a:spcBef>
              <a:spcAft>
                <a:spcPts val="0"/>
              </a:spcAft>
              <a:buSzPts val="3600"/>
              <a:buChar char="●"/>
            </a:pPr>
            <a:r>
              <a:rPr lang="en-US" sz="3600"/>
              <a:t>Reverse lookups are available to resolve IP addresses back to hostnames, aiding in network investigations.</a:t>
            </a:r>
            <a:endParaRPr sz="3600"/>
          </a:p>
          <a:p>
            <a:pPr indent="-457200" lvl="0" marL="457200" rtl="0" algn="l">
              <a:spcBef>
                <a:spcPts val="0"/>
              </a:spcBef>
              <a:spcAft>
                <a:spcPts val="0"/>
              </a:spcAft>
              <a:buSzPts val="3600"/>
              <a:buChar char="●"/>
            </a:pPr>
            <a:r>
              <a:rPr lang="en-US" sz="3600"/>
              <a:t>The tool offers pre-configured lookups using popular DNS resolvers like Google, CloudFlare, and OpenDNS, making it flexible and easy to use.</a:t>
            </a:r>
            <a:endParaRPr sz="3600"/>
          </a:p>
          <a:p>
            <a:pPr indent="-457200" lvl="0" marL="457200" rtl="0" algn="l">
              <a:spcBef>
                <a:spcPts val="0"/>
              </a:spcBef>
              <a:spcAft>
                <a:spcPts val="0"/>
              </a:spcAft>
              <a:buSzPts val="3600"/>
              <a:buChar char="●"/>
            </a:pPr>
            <a:r>
              <a:rPr lang="en-US" sz="3600"/>
              <a:t>Users can customize these DNS lookups to suit their needs, including using specific DNS servers or creating new query types.</a:t>
            </a:r>
            <a:endParaRPr sz="3600"/>
          </a:p>
          <a:p>
            <a:pPr indent="-457200" lvl="0" marL="457200" rtl="0" algn="l">
              <a:spcBef>
                <a:spcPts val="0"/>
              </a:spcBef>
              <a:spcAft>
                <a:spcPts val="0"/>
              </a:spcAft>
              <a:buSzPts val="3600"/>
              <a:buChar char="●"/>
            </a:pPr>
            <a:r>
              <a:rPr lang="en-US" sz="3600"/>
              <a:t>Commercial support is available for all apps, ensuring professional assistance if needed.</a:t>
            </a:r>
            <a:endParaRPr sz="3600"/>
          </a:p>
          <a:p>
            <a:pPr indent="-457200" lvl="0" marL="457200" rtl="0" algn="l">
              <a:spcBef>
                <a:spcPts val="0"/>
              </a:spcBef>
              <a:spcAft>
                <a:spcPts val="0"/>
              </a:spcAft>
              <a:buSzPts val="3600"/>
              <a:buChar char="●"/>
            </a:pPr>
            <a:r>
              <a:rPr lang="en-US" sz="3600"/>
              <a:t>Additional use cases and insights are shared on the DNS-Based Threat Intelligence blog, providing real-world applications of the tool.</a:t>
            </a:r>
            <a:endParaRPr sz="3600"/>
          </a:p>
          <a:p>
            <a:pPr indent="0" lvl="0" marL="0" rtl="0" algn="l">
              <a:spcBef>
                <a:spcPts val="0"/>
              </a:spcBef>
              <a:spcAft>
                <a:spcPts val="0"/>
              </a:spcAft>
              <a:buNone/>
            </a:pPr>
            <a:r>
              <a:t/>
            </a:r>
            <a:endParaRPr sz="3900"/>
          </a:p>
        </p:txBody>
      </p:sp>
      <p:pic>
        <p:nvPicPr>
          <p:cNvPr id="1364" name="Google Shape;1364;p88"/>
          <p:cNvPicPr preferRelativeResize="0"/>
          <p:nvPr/>
        </p:nvPicPr>
        <p:blipFill>
          <a:blip r:embed="rId3">
            <a:alphaModFix/>
          </a:blip>
          <a:stretch>
            <a:fillRect/>
          </a:stretch>
        </p:blipFill>
        <p:spPr>
          <a:xfrm>
            <a:off x="16340525" y="3469738"/>
            <a:ext cx="7884724" cy="7884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Add-On for Splunk: DNS Lookup</a:t>
            </a:r>
            <a:endParaRPr/>
          </a:p>
        </p:txBody>
      </p:sp>
      <p:sp>
        <p:nvSpPr>
          <p:cNvPr id="1370" name="Google Shape;1370;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1" name="Google Shape;1371;p89"/>
          <p:cNvSpPr txBox="1"/>
          <p:nvPr/>
        </p:nvSpPr>
        <p:spPr>
          <a:xfrm>
            <a:off x="1867350" y="2333050"/>
            <a:ext cx="14697900" cy="106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200"/>
              <a:t>Scenario:</a:t>
            </a:r>
            <a:br>
              <a:rPr lang="en-US" sz="4200"/>
            </a:br>
            <a:endParaRPr sz="4200"/>
          </a:p>
          <a:p>
            <a:pPr indent="0" lvl="0" marL="0" rtl="0" algn="l">
              <a:spcBef>
                <a:spcPts val="0"/>
              </a:spcBef>
              <a:spcAft>
                <a:spcPts val="0"/>
              </a:spcAft>
              <a:buNone/>
            </a:pPr>
            <a:r>
              <a:rPr lang="en-US" sz="3600"/>
              <a:t>Imagine we’re monitoring network traffic and notice one of the top 10 referrer domains looks suspicious. Without more context, it’s hard to tell if this domain is a real threat. </a:t>
            </a:r>
            <a:br>
              <a:rPr lang="en-US" sz="3600"/>
            </a:br>
            <a:endParaRPr sz="3600"/>
          </a:p>
          <a:p>
            <a:pPr indent="0" lvl="0" marL="0" rtl="0" algn="l">
              <a:spcBef>
                <a:spcPts val="0"/>
              </a:spcBef>
              <a:spcAft>
                <a:spcPts val="0"/>
              </a:spcAft>
              <a:buNone/>
            </a:pPr>
            <a:r>
              <a:rPr lang="en-US" sz="3600"/>
              <a:t>By using a DNS lookup tool add-on for Splunk, we can get detailed information about the domain, such as who registered it, its associated IP addresses, and whether it has a history of malicious activity. This extra data helps us quickly decide if the domain is dangerous and take action if needed. Additionally, the tool can fetch email-related information, like which servers are authorized to send emails for a domain, making it easier to detect potential phishing attacks.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It can also give us insights into how a domain’s online infrastructure is set up, which could reveal vulnerabilities or misconfigurations. Overall, this tool enhances our ability to investigate suspicious activity, make better security decisions, and improve our defenses.</a:t>
            </a:r>
            <a:endParaRPr sz="3600"/>
          </a:p>
        </p:txBody>
      </p:sp>
      <p:grpSp>
        <p:nvGrpSpPr>
          <p:cNvPr id="1372" name="Google Shape;1372;p89"/>
          <p:cNvGrpSpPr/>
          <p:nvPr/>
        </p:nvGrpSpPr>
        <p:grpSpPr>
          <a:xfrm>
            <a:off x="16565250" y="3985900"/>
            <a:ext cx="7315200" cy="7315200"/>
            <a:chOff x="16565250" y="3985900"/>
            <a:chExt cx="7315200" cy="7315200"/>
          </a:xfrm>
        </p:grpSpPr>
        <p:pic>
          <p:nvPicPr>
            <p:cNvPr id="1373" name="Google Shape;1373;p89"/>
            <p:cNvPicPr preferRelativeResize="0"/>
            <p:nvPr/>
          </p:nvPicPr>
          <p:blipFill>
            <a:blip r:embed="rId3">
              <a:alphaModFix/>
            </a:blip>
            <a:stretch>
              <a:fillRect/>
            </a:stretch>
          </p:blipFill>
          <p:spPr>
            <a:xfrm>
              <a:off x="16565250" y="3985900"/>
              <a:ext cx="7315200" cy="7315200"/>
            </a:xfrm>
            <a:prstGeom prst="rect">
              <a:avLst/>
            </a:prstGeom>
            <a:noFill/>
            <a:ln>
              <a:noFill/>
            </a:ln>
          </p:spPr>
        </p:pic>
        <p:sp>
          <p:nvSpPr>
            <p:cNvPr id="1374" name="Google Shape;1374;p89"/>
            <p:cNvSpPr txBox="1"/>
            <p:nvPr/>
          </p:nvSpPr>
          <p:spPr>
            <a:xfrm rot="-1050113">
              <a:off x="18083799" y="5493903"/>
              <a:ext cx="2038991" cy="1046643"/>
            </a:xfrm>
            <a:prstGeom prst="rect">
              <a:avLst/>
            </a:prstGeom>
            <a:noFill/>
            <a:ln>
              <a:noFill/>
            </a:ln>
            <a:effectLst>
              <a:outerShdw blurRad="114300" rotWithShape="0" algn="bl" dir="11040000" dist="390525">
                <a:srgbClr val="000000">
                  <a:alpha val="4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US" sz="2800"/>
                <a:t>NEW </a:t>
              </a:r>
              <a:r>
                <a:rPr b="1" lang="en-US" sz="2800"/>
                <a:t>DNS WHO DIS?</a:t>
              </a:r>
              <a:endParaRPr b="1" sz="28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Add-On for DNS Lookup</a:t>
            </a:r>
            <a:endParaRPr>
              <a:solidFill>
                <a:schemeClr val="dk1"/>
              </a:solidFill>
            </a:endParaRPr>
          </a:p>
        </p:txBody>
      </p:sp>
      <p:sp>
        <p:nvSpPr>
          <p:cNvPr id="1380" name="Google Shape;1380;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81" name="Google Shape;1381;p90"/>
          <p:cNvPicPr preferRelativeResize="0"/>
          <p:nvPr/>
        </p:nvPicPr>
        <p:blipFill>
          <a:blip r:embed="rId3">
            <a:alphaModFix/>
          </a:blip>
          <a:stretch>
            <a:fillRect/>
          </a:stretch>
        </p:blipFill>
        <p:spPr>
          <a:xfrm>
            <a:off x="2435225" y="7711500"/>
            <a:ext cx="19507200" cy="5091900"/>
          </a:xfrm>
          <a:prstGeom prst="rect">
            <a:avLst/>
          </a:prstGeom>
          <a:noFill/>
          <a:ln>
            <a:noFill/>
          </a:ln>
        </p:spPr>
      </p:pic>
      <p:pic>
        <p:nvPicPr>
          <p:cNvPr id="1382" name="Google Shape;1382;p90"/>
          <p:cNvPicPr preferRelativeResize="0"/>
          <p:nvPr/>
        </p:nvPicPr>
        <p:blipFill>
          <a:blip r:embed="rId4">
            <a:alphaModFix/>
          </a:blip>
          <a:stretch>
            <a:fillRect/>
          </a:stretch>
        </p:blipFill>
        <p:spPr>
          <a:xfrm>
            <a:off x="2435150" y="2235850"/>
            <a:ext cx="19507200" cy="509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9" name="Google Shape;138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0" name="Google Shape;1390;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91" name="Google Shape;1391;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marR="0" rtl="0" algn="l">
              <a:lnSpc>
                <a:spcPct val="115000"/>
              </a:lnSpc>
              <a:spcBef>
                <a:spcPts val="0"/>
              </a:spcBef>
              <a:spcAft>
                <a:spcPts val="0"/>
              </a:spcAft>
              <a:buNone/>
            </a:pPr>
            <a:r>
              <a:rPr lang="en-US" sz="3500">
                <a:solidFill>
                  <a:schemeClr val="dk1"/>
                </a:solidFill>
              </a:rPr>
              <a:t>The Windows logs for Splunk contain key fields:</a:t>
            </a:r>
            <a:endParaRPr sz="3500">
              <a:solidFill>
                <a:schemeClr val="dk1"/>
              </a:solidFill>
            </a:endParaRPr>
          </a:p>
          <a:p>
            <a:pPr indent="-450850" lvl="0" marL="914400" marR="0" rtl="0" algn="l">
              <a:lnSpc>
                <a:spcPct val="115000"/>
              </a:lnSpc>
              <a:spcBef>
                <a:spcPts val="1000"/>
              </a:spcBef>
              <a:spcAft>
                <a:spcPts val="0"/>
              </a:spcAft>
              <a:buClr>
                <a:schemeClr val="dk1"/>
              </a:buClr>
              <a:buSzPts val="3500"/>
              <a:buFont typeface="Roboto"/>
              <a:buChar char="●"/>
            </a:pPr>
            <a:r>
              <a:rPr b="1" lang="en-US" sz="3500">
                <a:solidFill>
                  <a:schemeClr val="dk1"/>
                </a:solidFill>
              </a:rPr>
              <a:t>signature_id</a:t>
            </a:r>
            <a:r>
              <a:rPr lang="en-US" sz="3500">
                <a:solidFill>
                  <a:schemeClr val="dk1"/>
                </a:solidFill>
              </a:rPr>
              <a:t>: Identifies the specific event or threat.</a:t>
            </a:r>
            <a:endParaRPr sz="3500">
              <a:solidFill>
                <a:schemeClr val="dk1"/>
              </a:solidFill>
            </a:endParaRPr>
          </a:p>
          <a:p>
            <a:pPr indent="-450850" lvl="0" marL="914400" marR="0" rtl="0" algn="l">
              <a:lnSpc>
                <a:spcPct val="115000"/>
              </a:lnSpc>
              <a:spcBef>
                <a:spcPts val="0"/>
              </a:spcBef>
              <a:spcAft>
                <a:spcPts val="0"/>
              </a:spcAft>
              <a:buClr>
                <a:schemeClr val="dk1"/>
              </a:buClr>
              <a:buSzPts val="3500"/>
              <a:buFont typeface="Roboto"/>
              <a:buChar char="●"/>
            </a:pPr>
            <a:r>
              <a:rPr b="1" lang="en-US" sz="3500">
                <a:solidFill>
                  <a:schemeClr val="dk1"/>
                </a:solidFill>
              </a:rPr>
              <a:t>signature</a:t>
            </a:r>
            <a:r>
              <a:rPr lang="en-US" sz="3500">
                <a:solidFill>
                  <a:schemeClr val="dk1"/>
                </a:solidFill>
              </a:rPr>
              <a:t>: Describes the nature of the event.</a:t>
            </a:r>
            <a:endParaRPr sz="3500">
              <a:solidFill>
                <a:schemeClr val="dk1"/>
              </a:solidFill>
            </a:endParaRPr>
          </a:p>
          <a:p>
            <a:pPr indent="-450850" lvl="0" marL="914400" marR="0" rtl="0" algn="l">
              <a:lnSpc>
                <a:spcPct val="115000"/>
              </a:lnSpc>
              <a:spcBef>
                <a:spcPts val="0"/>
              </a:spcBef>
              <a:spcAft>
                <a:spcPts val="0"/>
              </a:spcAft>
              <a:buClr>
                <a:schemeClr val="dk1"/>
              </a:buClr>
              <a:buSzPts val="3500"/>
              <a:buFont typeface="Roboto"/>
              <a:buChar char="●"/>
            </a:pPr>
            <a:r>
              <a:rPr b="1" lang="en-US" sz="3500">
                <a:solidFill>
                  <a:schemeClr val="dk1"/>
                </a:solidFill>
              </a:rPr>
              <a:t>user</a:t>
            </a:r>
            <a:r>
              <a:rPr lang="en-US" sz="3500">
                <a:solidFill>
                  <a:schemeClr val="dk1"/>
                </a:solidFill>
              </a:rPr>
              <a:t>: Indicates which user was involved.</a:t>
            </a:r>
            <a:endParaRPr sz="3500">
              <a:solidFill>
                <a:schemeClr val="dk1"/>
              </a:solidFill>
            </a:endParaRPr>
          </a:p>
          <a:p>
            <a:pPr indent="-450850" lvl="0" marL="914400" marR="0" rtl="0" algn="l">
              <a:lnSpc>
                <a:spcPct val="115000"/>
              </a:lnSpc>
              <a:spcBef>
                <a:spcPts val="0"/>
              </a:spcBef>
              <a:spcAft>
                <a:spcPts val="0"/>
              </a:spcAft>
              <a:buClr>
                <a:schemeClr val="dk1"/>
              </a:buClr>
              <a:buSzPts val="3500"/>
              <a:buFont typeface="Roboto"/>
              <a:buChar char="●"/>
            </a:pPr>
            <a:r>
              <a:rPr b="1" lang="en-US" sz="3500">
                <a:solidFill>
                  <a:schemeClr val="dk1"/>
                </a:solidFill>
              </a:rPr>
              <a:t>status</a:t>
            </a:r>
            <a:r>
              <a:rPr lang="en-US" sz="3500">
                <a:solidFill>
                  <a:schemeClr val="dk1"/>
                </a:solidFill>
              </a:rPr>
              <a:t>: Shows the current state or outcome of the event.</a:t>
            </a:r>
            <a:endParaRPr sz="3500">
              <a:solidFill>
                <a:schemeClr val="dk1"/>
              </a:solidFill>
            </a:endParaRPr>
          </a:p>
          <a:p>
            <a:pPr indent="-450850" lvl="0" marL="914400" marR="0" rtl="0" algn="l">
              <a:lnSpc>
                <a:spcPct val="115000"/>
              </a:lnSpc>
              <a:spcBef>
                <a:spcPts val="0"/>
              </a:spcBef>
              <a:spcAft>
                <a:spcPts val="0"/>
              </a:spcAft>
              <a:buClr>
                <a:schemeClr val="dk1"/>
              </a:buClr>
              <a:buSzPts val="3500"/>
              <a:buFont typeface="Roboto"/>
              <a:buChar char="●"/>
            </a:pPr>
            <a:r>
              <a:rPr b="1" lang="en-US" sz="3500">
                <a:solidFill>
                  <a:schemeClr val="dk1"/>
                </a:solidFill>
              </a:rPr>
              <a:t>severity</a:t>
            </a:r>
            <a:r>
              <a:rPr lang="en-US" sz="3500">
                <a:solidFill>
                  <a:schemeClr val="dk1"/>
                </a:solidFill>
              </a:rPr>
              <a:t>: Rates the event’s impact or urgency</a:t>
            </a:r>
            <a:endParaRPr sz="10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sp>
        <p:nvSpPr>
          <p:cNvPr id="1392" name="Google Shape;1392;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93" name="Google Shape;1393;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marR="0" rtl="0" algn="l">
              <a:lnSpc>
                <a:spcPct val="115000"/>
              </a:lnSpc>
              <a:spcBef>
                <a:spcPts val="0"/>
              </a:spcBef>
              <a:spcAft>
                <a:spcPts val="0"/>
              </a:spcAft>
              <a:buNone/>
            </a:pPr>
            <a:r>
              <a:rPr lang="en-US" sz="3500">
                <a:solidFill>
                  <a:schemeClr val="dk1"/>
                </a:solidFill>
              </a:rPr>
              <a:t>The Apache logs for Splunk contain essential fields:</a:t>
            </a:r>
            <a:endParaRPr sz="3500">
              <a:solidFill>
                <a:schemeClr val="dk1"/>
              </a:solidFill>
            </a:endParaRPr>
          </a:p>
          <a:p>
            <a:pPr indent="-450850" lvl="0" marL="914400" marR="0" rtl="0" algn="l">
              <a:lnSpc>
                <a:spcPct val="115000"/>
              </a:lnSpc>
              <a:spcBef>
                <a:spcPts val="1000"/>
              </a:spcBef>
              <a:spcAft>
                <a:spcPts val="0"/>
              </a:spcAft>
              <a:buClr>
                <a:schemeClr val="dk1"/>
              </a:buClr>
              <a:buSzPts val="3500"/>
              <a:buFont typeface="Roboto"/>
              <a:buChar char="●"/>
            </a:pPr>
            <a:r>
              <a:rPr b="1" lang="en-US" sz="3500">
                <a:solidFill>
                  <a:schemeClr val="dk1"/>
                </a:solidFill>
              </a:rPr>
              <a:t>method</a:t>
            </a:r>
            <a:r>
              <a:rPr lang="en-US" sz="3500">
                <a:solidFill>
                  <a:schemeClr val="dk1"/>
                </a:solidFill>
              </a:rPr>
              <a:t>: Type of HTTP request made (e.g., GET, POST).</a:t>
            </a:r>
            <a:endParaRPr sz="3500">
              <a:solidFill>
                <a:schemeClr val="dk1"/>
              </a:solidFill>
            </a:endParaRPr>
          </a:p>
          <a:p>
            <a:pPr indent="-450850" lvl="0" marL="914400" marR="0" rtl="0" algn="l">
              <a:lnSpc>
                <a:spcPct val="115000"/>
              </a:lnSpc>
              <a:spcBef>
                <a:spcPts val="0"/>
              </a:spcBef>
              <a:spcAft>
                <a:spcPts val="0"/>
              </a:spcAft>
              <a:buClr>
                <a:schemeClr val="dk1"/>
              </a:buClr>
              <a:buSzPts val="3500"/>
              <a:buFont typeface="Roboto"/>
              <a:buChar char="●"/>
            </a:pPr>
            <a:r>
              <a:rPr b="1" lang="en-US" sz="3500">
                <a:solidFill>
                  <a:schemeClr val="dk1"/>
                </a:solidFill>
              </a:rPr>
              <a:t>referer_domain</a:t>
            </a:r>
            <a:r>
              <a:rPr lang="en-US" sz="3500">
                <a:solidFill>
                  <a:schemeClr val="dk1"/>
                </a:solidFill>
              </a:rPr>
              <a:t>: Domain that referred the request to our server.</a:t>
            </a:r>
            <a:endParaRPr sz="3500">
              <a:solidFill>
                <a:schemeClr val="dk1"/>
              </a:solidFill>
            </a:endParaRPr>
          </a:p>
          <a:p>
            <a:pPr indent="-450850" lvl="0" marL="914400" marR="0" rtl="0" algn="l">
              <a:lnSpc>
                <a:spcPct val="115000"/>
              </a:lnSpc>
              <a:spcBef>
                <a:spcPts val="0"/>
              </a:spcBef>
              <a:spcAft>
                <a:spcPts val="0"/>
              </a:spcAft>
              <a:buClr>
                <a:schemeClr val="dk1"/>
              </a:buClr>
              <a:buSzPts val="3500"/>
              <a:buFont typeface="Roboto"/>
              <a:buChar char="●"/>
            </a:pPr>
            <a:r>
              <a:rPr b="1" lang="en-US" sz="3500">
                <a:solidFill>
                  <a:schemeClr val="dk1"/>
                </a:solidFill>
              </a:rPr>
              <a:t>status</a:t>
            </a:r>
            <a:r>
              <a:rPr lang="en-US" sz="3500">
                <a:solidFill>
                  <a:schemeClr val="dk1"/>
                </a:solidFill>
              </a:rPr>
              <a:t>: HTTP response code indicating the request outcome.</a:t>
            </a:r>
            <a:endParaRPr sz="3500">
              <a:solidFill>
                <a:schemeClr val="dk1"/>
              </a:solidFill>
            </a:endParaRPr>
          </a:p>
          <a:p>
            <a:pPr indent="-450850" lvl="0" marL="914400" marR="0" rtl="0" algn="l">
              <a:lnSpc>
                <a:spcPct val="115000"/>
              </a:lnSpc>
              <a:spcBef>
                <a:spcPts val="0"/>
              </a:spcBef>
              <a:spcAft>
                <a:spcPts val="0"/>
              </a:spcAft>
              <a:buClr>
                <a:schemeClr val="dk1"/>
              </a:buClr>
              <a:buSzPts val="3500"/>
              <a:buFont typeface="Roboto"/>
              <a:buChar char="●"/>
            </a:pPr>
            <a:r>
              <a:rPr b="1" lang="en-US" sz="3500">
                <a:solidFill>
                  <a:schemeClr val="dk1"/>
                </a:solidFill>
              </a:rPr>
              <a:t>clientip</a:t>
            </a:r>
            <a:r>
              <a:rPr lang="en-US" sz="3500">
                <a:solidFill>
                  <a:schemeClr val="dk1"/>
                </a:solidFill>
              </a:rPr>
              <a:t>: IP address of the client making the request.</a:t>
            </a:r>
            <a:endParaRPr sz="3500">
              <a:solidFill>
                <a:schemeClr val="dk1"/>
              </a:solidFill>
            </a:endParaRPr>
          </a:p>
          <a:p>
            <a:pPr indent="-450850" lvl="0" marL="914400" marR="0" rtl="0" algn="l">
              <a:lnSpc>
                <a:spcPct val="115000"/>
              </a:lnSpc>
              <a:spcBef>
                <a:spcPts val="0"/>
              </a:spcBef>
              <a:spcAft>
                <a:spcPts val="0"/>
              </a:spcAft>
              <a:buClr>
                <a:schemeClr val="dk1"/>
              </a:buClr>
              <a:buSzPts val="3500"/>
              <a:buFont typeface="Roboto"/>
              <a:buChar char="●"/>
            </a:pPr>
            <a:r>
              <a:rPr b="1" lang="en-US" sz="3500">
                <a:solidFill>
                  <a:schemeClr val="dk1"/>
                </a:solidFill>
              </a:rPr>
              <a:t>useragent</a:t>
            </a:r>
            <a:r>
              <a:rPr lang="en-US" sz="3500">
                <a:solidFill>
                  <a:schemeClr val="dk1"/>
                </a:solidFill>
              </a:rPr>
              <a:t>: Information about the client’s browser or device.</a:t>
            </a:r>
            <a:endParaRPr sz="1100">
              <a:solidFill>
                <a:schemeClr val="dk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a:solidFill>
                <a:schemeClr val="dk1"/>
              </a:solidFill>
            </a:endParaRPr>
          </a:p>
        </p:txBody>
      </p:sp>
      <p:sp>
        <p:nvSpPr>
          <p:cNvPr id="1394" name="Google Shape;1394;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95" name="Google Shape;1395;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6" name="Google Shape;1396;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